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6"/>
  </p:notesMasterIdLst>
  <p:sldIdLst>
    <p:sldId id="256" r:id="rId2"/>
    <p:sldId id="387" r:id="rId3"/>
    <p:sldId id="346" r:id="rId4"/>
    <p:sldId id="406" r:id="rId5"/>
    <p:sldId id="402" r:id="rId6"/>
    <p:sldId id="403" r:id="rId7"/>
    <p:sldId id="404" r:id="rId8"/>
    <p:sldId id="344" r:id="rId9"/>
    <p:sldId id="356" r:id="rId10"/>
    <p:sldId id="357" r:id="rId11"/>
    <p:sldId id="262" r:id="rId12"/>
    <p:sldId id="388" r:id="rId13"/>
    <p:sldId id="359" r:id="rId14"/>
    <p:sldId id="360" r:id="rId15"/>
    <p:sldId id="362" r:id="rId16"/>
    <p:sldId id="389" r:id="rId17"/>
    <p:sldId id="363" r:id="rId18"/>
    <p:sldId id="364" r:id="rId19"/>
    <p:sldId id="365" r:id="rId20"/>
    <p:sldId id="390" r:id="rId21"/>
    <p:sldId id="353" r:id="rId22"/>
    <p:sldId id="354" r:id="rId23"/>
    <p:sldId id="355" r:id="rId24"/>
    <p:sldId id="391" r:id="rId25"/>
    <p:sldId id="350" r:id="rId26"/>
    <p:sldId id="351" r:id="rId27"/>
    <p:sldId id="352" r:id="rId28"/>
    <p:sldId id="392" r:id="rId29"/>
    <p:sldId id="335" r:id="rId30"/>
    <p:sldId id="345" r:id="rId31"/>
    <p:sldId id="361" r:id="rId32"/>
    <p:sldId id="393" r:id="rId33"/>
    <p:sldId id="384" r:id="rId34"/>
    <p:sldId id="385" r:id="rId35"/>
    <p:sldId id="386" r:id="rId36"/>
    <p:sldId id="394" r:id="rId37"/>
    <p:sldId id="347" r:id="rId38"/>
    <p:sldId id="348" r:id="rId39"/>
    <p:sldId id="349" r:id="rId40"/>
    <p:sldId id="395" r:id="rId41"/>
    <p:sldId id="366" r:id="rId42"/>
    <p:sldId id="367" r:id="rId43"/>
    <p:sldId id="368" r:id="rId44"/>
    <p:sldId id="396" r:id="rId45"/>
    <p:sldId id="369" r:id="rId46"/>
    <p:sldId id="370" r:id="rId47"/>
    <p:sldId id="371" r:id="rId48"/>
    <p:sldId id="397" r:id="rId49"/>
    <p:sldId id="372" r:id="rId50"/>
    <p:sldId id="373" r:id="rId51"/>
    <p:sldId id="374" r:id="rId52"/>
    <p:sldId id="398" r:id="rId53"/>
    <p:sldId id="375" r:id="rId54"/>
    <p:sldId id="376" r:id="rId55"/>
    <p:sldId id="377" r:id="rId56"/>
    <p:sldId id="399" r:id="rId57"/>
    <p:sldId id="378" r:id="rId58"/>
    <p:sldId id="379" r:id="rId59"/>
    <p:sldId id="380" r:id="rId60"/>
    <p:sldId id="400" r:id="rId61"/>
    <p:sldId id="381" r:id="rId62"/>
    <p:sldId id="382" r:id="rId63"/>
    <p:sldId id="383" r:id="rId64"/>
    <p:sldId id="401" r:id="rId6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084" autoAdjust="0"/>
    <p:restoredTop sz="86579"/>
  </p:normalViewPr>
  <p:slideViewPr>
    <p:cSldViewPr snapToGrid="0">
      <p:cViewPr varScale="1">
        <p:scale>
          <a:sx n="95" d="100"/>
          <a:sy n="95" d="100"/>
        </p:scale>
        <p:origin x="1476" y="90"/>
      </p:cViewPr>
      <p:guideLst/>
    </p:cSldViewPr>
  </p:slideViewPr>
  <p:outlineViewPr>
    <p:cViewPr>
      <p:scale>
        <a:sx n="33" d="100"/>
        <a:sy n="33" d="100"/>
      </p:scale>
      <p:origin x="0" y="-480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E11923-BC8D-4707-BA4A-7E8167D27284}" type="datetimeFigureOut">
              <a:rPr lang="en-US" smtClean="0"/>
              <a:t>6/28/2024</a:t>
            </a:fld>
            <a:endParaRPr 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3459E7-FD74-4979-8263-802E9764EE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83225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3459E7-FD74-4979-8263-802E9764EEA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3672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3459E7-FD74-4979-8263-802E9764EEA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3004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3459E7-FD74-4979-8263-802E9764EEA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4318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3459E7-FD74-4979-8263-802E9764EEA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1147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3459E7-FD74-4979-8263-802E9764EEAE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0095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3459E7-FD74-4979-8263-802E9764EEAE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29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3459E7-FD74-4979-8263-802E9764EEAE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1162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3459E7-FD74-4979-8263-802E9764EEAE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196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3459E7-FD74-4979-8263-802E9764EEAE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5427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3459E7-FD74-4979-8263-802E9764EEAE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8988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3459E7-FD74-4979-8263-802E9764EEAE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8383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3459E7-FD74-4979-8263-802E9764EEA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40520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3459E7-FD74-4979-8263-802E9764EEAE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02562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3459E7-FD74-4979-8263-802E9764EEAE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9590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3459E7-FD74-4979-8263-802E9764EEA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0928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3459E7-FD74-4979-8263-802E9764EEA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6146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3459E7-FD74-4979-8263-802E9764EEA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4889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3459E7-FD74-4979-8263-802E9764EEA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9288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3459E7-FD74-4979-8263-802E9764EEA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944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3459E7-FD74-4979-8263-802E9764EEA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8221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3459E7-FD74-4979-8263-802E9764EEA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1202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80D1AA-FAD9-537C-196A-2E635017B5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B9906F7-37EF-1BFF-4050-D3F72E9D4A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08F6F02-EDD0-EDBE-7877-32ECD6A122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261B83-1356-40B4-86DD-28CF16B4C934}" type="datetime1">
              <a:rPr lang="en-US" smtClean="0"/>
              <a:t>6/28/2024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3EC6065-B9C2-1752-0F76-3EDEAA80A4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E88A4CB-C009-A8EA-5943-A940082A5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30BF4-7B44-4B4D-9799-7C2B90B3FD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0436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A53318-A5D5-B6B6-7CE4-5B5F928DD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43D3A5F-C34F-ED50-C1D4-91CF52B79B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135472C-D32C-8192-129F-58B3202839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8D517-988E-483C-8483-5923AC2C54A1}" type="datetime1">
              <a:rPr lang="en-US" smtClean="0"/>
              <a:t>6/28/2024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EB8085A-6356-AE61-422A-8CE5E67C6A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47F4570-9896-7762-B416-9575529AB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30BF4-7B44-4B4D-9799-7C2B90B3FD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1931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4E4BD652-8A15-1842-5AFC-496E62C6E77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DF3F250-F12D-E66A-31A6-064FA736EF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9BB4FB8-FAAB-5B1A-F3F0-298396AFEE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564B56-80CD-444D-BD01-9BFC7ECC07CB}" type="datetime1">
              <a:rPr lang="en-US" smtClean="0"/>
              <a:t>6/28/2024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B345845-2189-C544-318C-6BEFD6B29D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B093CC1-A8EC-1525-1C19-D2660D1C2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30BF4-7B44-4B4D-9799-7C2B90B3FD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9077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44D9C28-9BF9-6795-7CF3-5ABA9EDC4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650F10E-3D40-CB7B-5BAB-D17C2B3CA1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50DE269-A38B-31F2-D229-77C9D09593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B8337-F82E-49EC-A333-7F76032B939D}" type="datetime1">
              <a:rPr lang="en-US" smtClean="0"/>
              <a:t>6/28/2024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95C3037-631D-9121-0C3D-48EB0B24B7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03C79D1-3602-E280-C149-45A94B1DF8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30BF4-7B44-4B4D-9799-7C2B90B3FD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9309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AE2D64-037C-4C31-2B7F-2DDA1ED453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0153959-6A85-9B75-B627-3F6FB3A495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A703D6E-496B-5622-4E00-4CE1F146AC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B39F0-30F2-4C0E-8CFA-6244B4796527}" type="datetime1">
              <a:rPr lang="en-US" smtClean="0"/>
              <a:t>6/28/2024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146B373-C7DD-EFCC-6FC3-54DCBF24B3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68C7ACF-EC17-0CE7-C8ED-C62F3F7C60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30BF4-7B44-4B4D-9799-7C2B90B3FD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9887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D265AD-F80A-48EB-3F27-883ACD33B8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F338808-13EE-D1D4-BCB2-B3783D6858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C826841-9641-6CC6-D38A-E78BE694D8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A22426F-5035-2A2A-5CB1-ABBF362335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1F6B1-7F1E-4B86-A9BC-92EC22DE2FEE}" type="datetime1">
              <a:rPr lang="en-US" smtClean="0"/>
              <a:t>6/28/2024</a:t>
            </a:fld>
            <a:endParaRPr 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2191F0E-9497-98CB-3607-89E46B5669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F701630-C988-E4BF-EC44-2A869341B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30BF4-7B44-4B4D-9799-7C2B90B3FD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3829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39D304-760E-1AB6-FCD3-DB40EC09B6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CB7B040-ADC1-9A67-B343-1038D8B475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9049A70-9940-B35B-73AF-FADFCE1964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C7B03D70-977B-502D-51BB-39BEF8DBCB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524D97A-E096-F12C-9888-51D4F5429EC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10E0170E-F79B-1068-E4AC-9769013D9C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9D6FB-4C21-4656-9824-075C79A4E8A8}" type="datetime1">
              <a:rPr lang="en-US" smtClean="0"/>
              <a:t>6/28/2024</a:t>
            </a:fld>
            <a:endParaRPr 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68967C8E-4687-A8E6-F15C-DFDE86FF60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D54A7E2E-78D2-9C6C-8A80-448AA5717D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30BF4-7B44-4B4D-9799-7C2B90B3FD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2412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C2CDB8-89D8-005E-6833-76F47EFA8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1AC1021-0A16-EB22-8A6A-589698A8A2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36E9B-FF4D-4122-8FE2-79B2BCFBCE38}" type="datetime1">
              <a:rPr lang="en-US" smtClean="0"/>
              <a:t>6/28/2024</a:t>
            </a:fld>
            <a:endParaRPr 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FBB6E48-1543-DB03-B108-4820D05F51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66FC78B-EA91-2F5D-E78D-BD6FAAB931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30BF4-7B44-4B4D-9799-7C2B90B3FD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9661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FEC4DE4D-6038-F3AE-C24C-D3B1DD35E1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B4499-8C79-4273-9CCE-211C9459DB41}" type="datetime1">
              <a:rPr lang="en-US" smtClean="0"/>
              <a:t>6/28/2024</a:t>
            </a:fld>
            <a:endParaRPr 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EBE8DD2-B62B-7B5B-B6E9-094460D320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FC46E2D-48CE-0449-E864-4BC288C93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30BF4-7B44-4B4D-9799-7C2B90B3FD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9968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88FC27-EF97-6441-97C9-5BE5B1D3A4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78485D8-431C-F43E-64FA-27B6A11588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2F6F128-A44E-108E-C65A-0CC057BF8B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2CAE04A-5457-749A-D629-5D0D0F63B7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7BA67-ADF8-498A-9F8D-BC5901E640CB}" type="datetime1">
              <a:rPr lang="en-US" smtClean="0"/>
              <a:t>6/28/2024</a:t>
            </a:fld>
            <a:endParaRPr 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D059630-8FA0-133C-C422-D1CA9B2888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6FA18E2-D0E6-4584-864F-3FFE66377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30BF4-7B44-4B4D-9799-7C2B90B3FD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4952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AA4A93D-06AE-01EF-5C03-C792471CFF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33B5F568-EF0D-18FE-FC81-31CC8AFE29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624BD0D-ECF4-B8EE-4826-922B40FB53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84FFE7B-F87E-3CC0-3917-0F4AD1DA9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C39F0-73EA-479C-AD25-A7090D5D5012}" type="datetime1">
              <a:rPr lang="en-US" smtClean="0"/>
              <a:t>6/28/2024</a:t>
            </a:fld>
            <a:endParaRPr 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04F5313-8351-D4FB-DE35-ECA18BB21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8D0A6FF-62F0-7646-C71A-D2D1ADE9A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30BF4-7B44-4B4D-9799-7C2B90B3FD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6319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AB827017-C837-4343-6FA3-DA7B9627AE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DC0B6CA-1DB9-D3A1-B797-C7D5BED9D6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B036C5E-FC85-288E-E501-4DE0779C5A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7E5D610-BBE6-4D88-973B-671EB7CA3B18}" type="datetime1">
              <a:rPr lang="en-US" smtClean="0"/>
              <a:t>6/28/2024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15B50FE-8606-E4E4-CDAB-2693C28F9A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E7009B0-4535-663E-D0EB-4E5498272A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5530BF4-7B44-4B4D-9799-7C2B90B3FD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5973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eodhistoricaldata.com/download/SectorIndustries.csv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391414-4B2A-13B7-6549-4C92CB70A7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13164" y="1397001"/>
            <a:ext cx="9254836" cy="165576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5ED740D-8934-4D02-ACA3-8D45E89904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37610" y="3429000"/>
            <a:ext cx="4005943" cy="1655762"/>
          </a:xfrm>
        </p:spPr>
        <p:txBody>
          <a:bodyPr>
            <a:normAutofit/>
          </a:bodyPr>
          <a:lstStyle/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 by: </a:t>
            </a:r>
            <a:r>
              <a:rPr lang="en-US" sz="18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Evgeny</a:t>
            </a: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Maslennikov</a:t>
            </a: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Altman Ma,</a:t>
            </a:r>
          </a:p>
          <a:p>
            <a:r>
              <a:rPr lang="en-US" sz="18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Siyu</a:t>
            </a: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Ren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Jun. 2024</a:t>
            </a:r>
          </a:p>
          <a:p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9329EC1-366E-6F60-23B2-3D21FB05F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30BF4-7B44-4B4D-9799-7C2B90B3FD94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14121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464DD6-4C6D-6797-54A7-641E249006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9958" y="-229643"/>
            <a:ext cx="5340180" cy="1256739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Basic Materials S</a:t>
            </a:r>
            <a:r>
              <a:rPr lang="en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ector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3462F6-FE19-77D5-D09F-545BB12D5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30BF4-7B44-4B4D-9799-7C2B90B3FD94}" type="slidenum">
              <a:rPr lang="en-US" smtClean="0"/>
              <a:t>10</a:t>
            </a:fld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9C0DC14-22AE-28FC-6105-63DA84AC0217}"/>
              </a:ext>
            </a:extLst>
          </p:cNvPr>
          <p:cNvSpPr txBox="1"/>
          <p:nvPr/>
        </p:nvSpPr>
        <p:spPr>
          <a:xfrm>
            <a:off x="532563" y="706529"/>
            <a:ext cx="5456255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best-performing stocks have </a:t>
            </a:r>
            <a:r>
              <a:rPr lang="en-US" sz="1600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Debt/EBITDA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between </a:t>
            </a:r>
            <a:r>
              <a:rPr lang="en-US" sz="1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0.0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1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1.22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compared to all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225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stocks with a range of       </a:t>
            </a:r>
            <a:r>
              <a:rPr lang="en-US" sz="16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altLang="zh-CN" sz="16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3.24</a:t>
            </a:r>
            <a:r>
              <a:rPr lang="en-US" sz="16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~</a:t>
            </a:r>
            <a:r>
              <a:rPr lang="en-US" altLang="zh-CN" sz="16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6.44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(negative exist because of negative 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EBITDA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 but one of the best-performing stocks have a </a:t>
            </a:r>
            <a:r>
              <a:rPr lang="en-US" sz="1600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Dividend Yield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between </a:t>
            </a:r>
            <a:r>
              <a:rPr lang="en-US" sz="1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sz="1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%</a:t>
            </a:r>
            <a:r>
              <a:rPr lang="en-US" sz="1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en-US" sz="1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15%</a:t>
            </a:r>
            <a:r>
              <a:rPr lang="en-US" sz="1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compared to all 225 stocks with a range of </a:t>
            </a:r>
            <a:r>
              <a:rPr lang="en-US" sz="16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zh-CN" sz="16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%</a:t>
            </a:r>
            <a:r>
              <a:rPr lang="en-US" sz="16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~</a:t>
            </a:r>
            <a:r>
              <a:rPr lang="en-US" altLang="zh-CN" sz="16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7.35%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 but one of the 18 stocks have </a:t>
            </a:r>
            <a:r>
              <a:rPr lang="en-US" sz="1600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EPS Yields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between </a:t>
            </a:r>
            <a:r>
              <a:rPr lang="en-US" sz="1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en-US" altLang="zh-CN" sz="1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%</a:t>
            </a:r>
            <a:r>
              <a:rPr lang="en-US" sz="1600" b="1" i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altLang="zh-CN" sz="1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36%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compared to all stocks in </a:t>
            </a:r>
            <a:r>
              <a:rPr lang="en-US" sz="16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altLang="zh-CN" sz="16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7.15%</a:t>
            </a:r>
            <a:r>
              <a:rPr lang="en-US" sz="16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~</a:t>
            </a:r>
            <a:r>
              <a:rPr lang="en-US" altLang="zh-CN" sz="16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16.41%</a:t>
            </a:r>
            <a:endParaRPr lang="en-US" sz="1600" b="1" i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Most of the 18 stocks have </a:t>
            </a:r>
            <a:r>
              <a:rPr lang="en-US" sz="1600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FCF Yields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between </a:t>
            </a:r>
            <a:r>
              <a:rPr lang="en-US" sz="1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lang="en-US" altLang="zh-CN" sz="1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%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1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28</a:t>
            </a:r>
            <a:r>
              <a:rPr lang="en-US" altLang="zh-CN" sz="1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%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compared to all stocks in </a:t>
            </a:r>
            <a:r>
              <a:rPr lang="en-US" sz="16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altLang="zh-CN" sz="16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14.98%</a:t>
            </a:r>
            <a:r>
              <a:rPr lang="en-US" sz="16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~</a:t>
            </a:r>
            <a:r>
              <a:rPr lang="en-US" altLang="zh-CN" sz="16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22.98%</a:t>
            </a:r>
            <a:endParaRPr lang="en-US" sz="1600" b="1" i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A graph with red dots&#10;&#10;Description automatically generated">
            <a:extLst>
              <a:ext uri="{FF2B5EF4-FFF2-40B4-BE49-F238E27FC236}">
                <a16:creationId xmlns:a16="http://schemas.microsoft.com/office/drawing/2014/main" id="{A4DD1E16-B896-3625-39D2-7DC2E1F3DF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5640" y="3526"/>
            <a:ext cx="4800679" cy="3314754"/>
          </a:xfrm>
          <a:prstGeom prst="rect">
            <a:avLst/>
          </a:prstGeom>
        </p:spPr>
      </p:pic>
      <p:pic>
        <p:nvPicPr>
          <p:cNvPr id="7" name="Picture 6" descr="A graph with blue dots&#10;&#10;Description automatically generated">
            <a:extLst>
              <a:ext uri="{FF2B5EF4-FFF2-40B4-BE49-F238E27FC236}">
                <a16:creationId xmlns:a16="http://schemas.microsoft.com/office/drawing/2014/main" id="{E5393DCC-033B-12A3-B00D-C7DEED1E4C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432526"/>
            <a:ext cx="4816664" cy="3425474"/>
          </a:xfrm>
          <a:prstGeom prst="rect">
            <a:avLst/>
          </a:prstGeom>
        </p:spPr>
      </p:pic>
      <p:pic>
        <p:nvPicPr>
          <p:cNvPr id="10" name="Picture 9" descr="A chart with green dots&#10;&#10;Description automatically generated">
            <a:extLst>
              <a:ext uri="{FF2B5EF4-FFF2-40B4-BE49-F238E27FC236}">
                <a16:creationId xmlns:a16="http://schemas.microsoft.com/office/drawing/2014/main" id="{C9A2EC89-FBF4-5912-C3B9-3FA067137B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9804" y="3429000"/>
            <a:ext cx="4816663" cy="3425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509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95A48E-A1FB-F557-5215-DA9A886826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3545" y="460375"/>
            <a:ext cx="3244273" cy="1325563"/>
          </a:xfrm>
        </p:spPr>
        <p:txBody>
          <a:bodyPr>
            <a:noAutofit/>
          </a:bodyPr>
          <a:lstStyle/>
          <a:p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Performance of Filtered Stocks in Basic Materials Sector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D7C783D-743F-D935-9EEE-5D0CD4DDCD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30BF4-7B44-4B4D-9799-7C2B90B3FD94}" type="slidenum">
              <a:rPr lang="en-US" smtClean="0"/>
              <a:t>11</a:t>
            </a:fld>
            <a:endParaRPr lang="en-US"/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5BF910C2-59FD-AC54-4539-AE69F04134B5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4867275"/>
          <a:ext cx="10134599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16055">
                  <a:extLst>
                    <a:ext uri="{9D8B030D-6E8A-4147-A177-3AD203B41FA5}">
                      <a16:colId xmlns:a16="http://schemas.microsoft.com/office/drawing/2014/main" val="1210202032"/>
                    </a:ext>
                  </a:extLst>
                </a:gridCol>
                <a:gridCol w="1764145">
                  <a:extLst>
                    <a:ext uri="{9D8B030D-6E8A-4147-A177-3AD203B41FA5}">
                      <a16:colId xmlns:a16="http://schemas.microsoft.com/office/drawing/2014/main" val="1923971586"/>
                    </a:ext>
                  </a:extLst>
                </a:gridCol>
                <a:gridCol w="1708727">
                  <a:extLst>
                    <a:ext uri="{9D8B030D-6E8A-4147-A177-3AD203B41FA5}">
                      <a16:colId xmlns:a16="http://schemas.microsoft.com/office/drawing/2014/main" val="1955842763"/>
                    </a:ext>
                  </a:extLst>
                </a:gridCol>
                <a:gridCol w="1745672">
                  <a:extLst>
                    <a:ext uri="{9D8B030D-6E8A-4147-A177-3AD203B41FA5}">
                      <a16:colId xmlns:a16="http://schemas.microsoft.com/office/drawing/2014/main" val="21441761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Total 18 Filtered Stocks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60 Days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120 Days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Year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356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No. Stocks with Positive Returns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52053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No. Stocks with Returns Higher than S&amp;P 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30597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Total Average Returns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3.40%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7.34%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28.21%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3418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Returns of S&amp;P 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2.65%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6.89%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23.62%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22911"/>
                  </a:ext>
                </a:extLst>
              </a:tr>
            </a:tbl>
          </a:graphicData>
        </a:graphic>
      </p:graphicFrame>
      <p:sp>
        <p:nvSpPr>
          <p:cNvPr id="9" name="文本框 8">
            <a:extLst>
              <a:ext uri="{FF2B5EF4-FFF2-40B4-BE49-F238E27FC236}">
                <a16:creationId xmlns:a16="http://schemas.microsoft.com/office/drawing/2014/main" id="{640111BF-6605-52AF-4BD6-6F77F1A4DF25}"/>
              </a:ext>
            </a:extLst>
          </p:cNvPr>
          <p:cNvSpPr txBox="1"/>
          <p:nvPr/>
        </p:nvSpPr>
        <p:spPr>
          <a:xfrm>
            <a:off x="780472" y="1933575"/>
            <a:ext cx="267392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Most Filtered Stocks have above-average returns rate in 60-day, 120-day and 1-year sector, higher than that of S&amp;P 500 factors.</a:t>
            </a:r>
          </a:p>
        </p:txBody>
      </p:sp>
      <p:pic>
        <p:nvPicPr>
          <p:cNvPr id="10" name="内容占位符 9" descr="图表, 瀑布图&#10;&#10;描述已自动生成">
            <a:extLst>
              <a:ext uri="{FF2B5EF4-FFF2-40B4-BE49-F238E27FC236}">
                <a16:creationId xmlns:a16="http://schemas.microsoft.com/office/drawing/2014/main" id="{331F57BA-B42E-7327-9A25-61967C5B41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4271" y="0"/>
            <a:ext cx="8517729" cy="4867275"/>
          </a:xfrm>
        </p:spPr>
      </p:pic>
    </p:spTree>
    <p:extLst>
      <p:ext uri="{BB962C8B-B14F-4D97-AF65-F5344CB8AC3E}">
        <p14:creationId xmlns:p14="http://schemas.microsoft.com/office/powerpoint/2010/main" val="823377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内容占位符 5" descr="图表, 折线图&#10;&#10;描述已自动生成">
            <a:extLst>
              <a:ext uri="{FF2B5EF4-FFF2-40B4-BE49-F238E27FC236}">
                <a16:creationId xmlns:a16="http://schemas.microsoft.com/office/drawing/2014/main" id="{E40DDDCD-749B-4EA5-34A8-3DA9EFD32B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7048" y="0"/>
            <a:ext cx="7613550" cy="6098268"/>
          </a:xfr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313ECB3-F192-663F-F48D-DF23377DE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30BF4-7B44-4B4D-9799-7C2B90B3FD94}" type="slidenum">
              <a:rPr lang="en-US" smtClean="0"/>
              <a:t>12</a:t>
            </a:fld>
            <a:endParaRPr lang="en-US"/>
          </a:p>
        </p:txBody>
      </p:sp>
      <p:sp>
        <p:nvSpPr>
          <p:cNvPr id="9" name="标题 1">
            <a:extLst>
              <a:ext uri="{FF2B5EF4-FFF2-40B4-BE49-F238E27FC236}">
                <a16:creationId xmlns:a16="http://schemas.microsoft.com/office/drawing/2014/main" id="{E9633C4E-6E25-DEE8-2CD6-9966687B0B57}"/>
              </a:ext>
            </a:extLst>
          </p:cNvPr>
          <p:cNvSpPr txBox="1">
            <a:spLocks/>
          </p:cNvSpPr>
          <p:nvPr/>
        </p:nvSpPr>
        <p:spPr>
          <a:xfrm>
            <a:off x="743400" y="540762"/>
            <a:ext cx="324427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Performance of Filtered Stocks in Basic Materials Sector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2281526-40D9-85C4-D839-B5191D5C4B69}"/>
              </a:ext>
            </a:extLst>
          </p:cNvPr>
          <p:cNvSpPr txBox="1"/>
          <p:nvPr/>
        </p:nvSpPr>
        <p:spPr>
          <a:xfrm>
            <a:off x="422031" y="2292623"/>
            <a:ext cx="338629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the 1-year period starting from June 2023, the portfolio in Basic Materials had returns significantly higher than average in the first half year but got overlapped in the last few months.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Standard deviation of the returns of the portfolio is </a:t>
            </a:r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0.065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432788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28F15D-1872-395C-E2DB-563AEECC3B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125" y="136525"/>
            <a:ext cx="5667271" cy="1350631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Communication Services S</a:t>
            </a:r>
            <a:r>
              <a:rPr lang="en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ecto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endParaRPr lang="en-CN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27B12C-1C07-666B-1D0E-981D3D03AE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3674" y="1157340"/>
            <a:ext cx="7063992" cy="2697526"/>
          </a:xfrm>
        </p:spPr>
        <p:txBody>
          <a:bodyPr>
            <a:normAutofit/>
          </a:bodyPr>
          <a:lstStyle/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Among all </a:t>
            </a:r>
            <a:r>
              <a:rPr lang="en-US" altLang="zh-CN" sz="1800" b="1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302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stocks in communication services sector, </a:t>
            </a:r>
            <a:r>
              <a:rPr lang="en-US" altLang="zh-CN" sz="1800" b="1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147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which move forward to analysis process. Other stocks are dropped because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altLang="zh-CN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stocks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lack EPS data; </a:t>
            </a: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stocks lack price data in a long period; </a:t>
            </a:r>
            <a:r>
              <a:rPr lang="en-US" altLang="zh-CN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40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stocks lack debt data; </a:t>
            </a:r>
            <a:r>
              <a:rPr lang="en-US" altLang="zh-CN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18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stocks lack shares data; </a:t>
            </a: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stocks lack EBITDA data; 7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stocks paid zero dividend; </a:t>
            </a:r>
            <a:r>
              <a:rPr lang="en-US" altLang="zh-CN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stocks lack FCF data.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After eliminating outliers in the stocks by </a:t>
            </a: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IQR method with sensitivity = 1.5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(This may drop out some best-performing stocks), the stocks in Financial Services sector have the following distribution: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6CF373-9047-9757-03B2-1D3BACC8AC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30BF4-7B44-4B4D-9799-7C2B90B3FD94}" type="slidenum">
              <a:rPr lang="en-US" smtClean="0"/>
              <a:t>13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63ECAF-86C0-3B9C-5CA0-9A80F5FB0A32}"/>
              </a:ext>
            </a:extLst>
          </p:cNvPr>
          <p:cNvSpPr txBox="1"/>
          <p:nvPr/>
        </p:nvSpPr>
        <p:spPr>
          <a:xfrm>
            <a:off x="7358743" y="607106"/>
            <a:ext cx="530678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5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800" dirty="0">
              <a:solidFill>
                <a:schemeClr val="accent5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AE657311-A860-4879-598C-EEEAA788E4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4510185"/>
              </p:ext>
            </p:extLst>
          </p:nvPr>
        </p:nvGraphicFramePr>
        <p:xfrm>
          <a:off x="844061" y="4088584"/>
          <a:ext cx="8391490" cy="184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8298">
                  <a:extLst>
                    <a:ext uri="{9D8B030D-6E8A-4147-A177-3AD203B41FA5}">
                      <a16:colId xmlns:a16="http://schemas.microsoft.com/office/drawing/2014/main" val="193524710"/>
                    </a:ext>
                  </a:extLst>
                </a:gridCol>
                <a:gridCol w="1678298">
                  <a:extLst>
                    <a:ext uri="{9D8B030D-6E8A-4147-A177-3AD203B41FA5}">
                      <a16:colId xmlns:a16="http://schemas.microsoft.com/office/drawing/2014/main" val="3326805715"/>
                    </a:ext>
                  </a:extLst>
                </a:gridCol>
                <a:gridCol w="1678298">
                  <a:extLst>
                    <a:ext uri="{9D8B030D-6E8A-4147-A177-3AD203B41FA5}">
                      <a16:colId xmlns:a16="http://schemas.microsoft.com/office/drawing/2014/main" val="2247847394"/>
                    </a:ext>
                  </a:extLst>
                </a:gridCol>
                <a:gridCol w="1678298">
                  <a:extLst>
                    <a:ext uri="{9D8B030D-6E8A-4147-A177-3AD203B41FA5}">
                      <a16:colId xmlns:a16="http://schemas.microsoft.com/office/drawing/2014/main" val="524813708"/>
                    </a:ext>
                  </a:extLst>
                </a:gridCol>
                <a:gridCol w="1678298">
                  <a:extLst>
                    <a:ext uri="{9D8B030D-6E8A-4147-A177-3AD203B41FA5}">
                      <a16:colId xmlns:a16="http://schemas.microsoft.com/office/drawing/2014/main" val="2896350244"/>
                    </a:ext>
                  </a:extLst>
                </a:gridCol>
              </a:tblGrid>
              <a:tr h="29668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Median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979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Debt/EBITDA</a:t>
                      </a:r>
                    </a:p>
                  </a:txBody>
                  <a:tcP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7.73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  <a:r>
                        <a:rPr lang="en-US" altLang="zh-CN" dirty="0"/>
                        <a:t>4.13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2.67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2.62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29763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Dividend Yield </a:t>
                      </a:r>
                    </a:p>
                  </a:txBody>
                  <a:tcP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35.66%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</a:t>
                      </a:r>
                      <a:r>
                        <a:rPr lang="en-US" altLang="zh-CN" dirty="0"/>
                        <a:t>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6.44%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3.28%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5385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EPS Yield </a:t>
                      </a:r>
                    </a:p>
                  </a:txBody>
                  <a:tcP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22.37%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  <a:r>
                        <a:rPr lang="en-US" altLang="zh-CN" dirty="0"/>
                        <a:t>22.52%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3.20%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3.93%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7008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FCF Yield </a:t>
                      </a:r>
                    </a:p>
                  </a:txBody>
                  <a:tcP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48.80%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-30.11%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7.99%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7.48%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513609"/>
                  </a:ext>
                </a:extLst>
              </a:tr>
            </a:tbl>
          </a:graphicData>
        </a:graphic>
      </p:graphicFrame>
      <p:sp>
        <p:nvSpPr>
          <p:cNvPr id="7" name="文本框 6">
            <a:extLst>
              <a:ext uri="{FF2B5EF4-FFF2-40B4-BE49-F238E27FC236}">
                <a16:creationId xmlns:a16="http://schemas.microsoft.com/office/drawing/2014/main" id="{4A5B1F10-8EC1-0702-8BF4-12E518900570}"/>
              </a:ext>
            </a:extLst>
          </p:cNvPr>
          <p:cNvSpPr txBox="1"/>
          <p:nvPr/>
        </p:nvSpPr>
        <p:spPr>
          <a:xfrm>
            <a:off x="8105671" y="3182547"/>
            <a:ext cx="32565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Factors for Best-performing Filter:</a:t>
            </a:r>
          </a:p>
          <a:p>
            <a:r>
              <a:rPr lang="en-US" sz="1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50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6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60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Final Size of Portfolio = </a:t>
            </a:r>
            <a:r>
              <a:rPr lang="en-US" sz="1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1149282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464DD6-4C6D-6797-54A7-641E249006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5345" y="-284560"/>
            <a:ext cx="5842598" cy="1256739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Communication Services S</a:t>
            </a:r>
            <a:r>
              <a:rPr lang="en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ector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3462F6-FE19-77D5-D09F-545BB12D5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30BF4-7B44-4B4D-9799-7C2B90B3FD94}" type="slidenum">
              <a:rPr lang="en-US" smtClean="0"/>
              <a:t>14</a:t>
            </a:fld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9C0DC14-22AE-28FC-6105-63DA84AC0217}"/>
              </a:ext>
            </a:extLst>
          </p:cNvPr>
          <p:cNvSpPr txBox="1"/>
          <p:nvPr/>
        </p:nvSpPr>
        <p:spPr>
          <a:xfrm>
            <a:off x="848263" y="639501"/>
            <a:ext cx="5948578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filtered best-performing stocks have </a:t>
            </a:r>
            <a:r>
              <a:rPr lang="en-US" sz="1600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Debt/EBITDA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between </a:t>
            </a:r>
            <a:r>
              <a:rPr lang="en-US" sz="1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0.0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1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3.2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compared to all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147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stocks with a range of </a:t>
            </a:r>
            <a:r>
              <a:rPr lang="en-US" sz="16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sz="16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4.13~7.73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(negative exist because of negative 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EBITDA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Most of the best-performing stocks have a </a:t>
            </a:r>
            <a:r>
              <a:rPr lang="en-US" sz="1600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Dividend Yield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between </a:t>
            </a:r>
            <a:r>
              <a:rPr lang="en-US" sz="1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4%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en-US" sz="1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240</a:t>
            </a:r>
            <a:r>
              <a:rPr lang="en-US" altLang="zh-CN" sz="1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%</a:t>
            </a:r>
            <a:r>
              <a:rPr lang="en-US" sz="1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compared to all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147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stocks with a range of </a:t>
            </a:r>
            <a:r>
              <a:rPr lang="en-US" sz="16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zh-CN" sz="16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%</a:t>
            </a:r>
            <a:r>
              <a:rPr lang="en-US" sz="16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~0.3</a:t>
            </a:r>
            <a:r>
              <a:rPr lang="en-US" altLang="zh-CN" sz="16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5.66%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Most of the 19 stocks have </a:t>
            </a:r>
            <a:r>
              <a:rPr lang="en-US" sz="1600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EPS Yields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between </a:t>
            </a:r>
            <a:r>
              <a:rPr lang="en-US" sz="1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US" altLang="zh-CN" sz="1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%</a:t>
            </a:r>
            <a:r>
              <a:rPr lang="en-US" sz="1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73%</a:t>
            </a:r>
            <a:r>
              <a:rPr lang="en-US" sz="1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compared to all stocks in </a:t>
            </a:r>
            <a:r>
              <a:rPr lang="en-US" sz="16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altLang="zh-CN" sz="16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22.52%</a:t>
            </a:r>
            <a:r>
              <a:rPr lang="en-US" sz="16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~</a:t>
            </a:r>
            <a:r>
              <a:rPr lang="en-US" altLang="zh-CN" sz="16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22.37%</a:t>
            </a:r>
            <a:endParaRPr lang="en-US" sz="1600" b="1" i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Most of the 19 stocks have </a:t>
            </a:r>
            <a:r>
              <a:rPr lang="en-US" sz="1600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FCF Yields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between </a:t>
            </a:r>
            <a:r>
              <a:rPr lang="en-US" sz="1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r>
              <a:rPr lang="en-US" altLang="zh-CN" sz="1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%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altLang="zh-CN" sz="1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167%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compared to all stocks in </a:t>
            </a:r>
            <a:r>
              <a:rPr lang="en-US" sz="16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altLang="zh-CN" sz="16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30.11%</a:t>
            </a:r>
            <a:r>
              <a:rPr lang="en-US" sz="16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~</a:t>
            </a:r>
            <a:r>
              <a:rPr lang="en-US" altLang="zh-CN" sz="16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48.8%</a:t>
            </a:r>
            <a:endParaRPr lang="en-US" sz="1600" b="1" i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4475105-F25B-4646-72E9-3A2A0F0F98EA}"/>
              </a:ext>
            </a:extLst>
          </p:cNvPr>
          <p:cNvSpPr txBox="1"/>
          <p:nvPr/>
        </p:nvSpPr>
        <p:spPr>
          <a:xfrm>
            <a:off x="13979" y="4818115"/>
            <a:ext cx="120240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*TLK, SKM and KT have been removed from the 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ividend Yield plot and FCF Yield plot since their numbers are extremely high</a:t>
            </a:r>
          </a:p>
        </p:txBody>
      </p:sp>
      <p:pic>
        <p:nvPicPr>
          <p:cNvPr id="5" name="Picture 4" descr="A graph with red dots&#10;&#10;Description automatically generated">
            <a:extLst>
              <a:ext uri="{FF2B5EF4-FFF2-40B4-BE49-F238E27FC236}">
                <a16:creationId xmlns:a16="http://schemas.microsoft.com/office/drawing/2014/main" id="{D306328D-4CB1-B589-417F-0E9738EC74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9203" y="0"/>
            <a:ext cx="4722061" cy="3024436"/>
          </a:xfrm>
          <a:prstGeom prst="rect">
            <a:avLst/>
          </a:prstGeom>
        </p:spPr>
      </p:pic>
      <p:pic>
        <p:nvPicPr>
          <p:cNvPr id="8" name="Picture 7" descr="A graph with blue dots&#10;&#10;Description automatically generated">
            <a:extLst>
              <a:ext uri="{FF2B5EF4-FFF2-40B4-BE49-F238E27FC236}">
                <a16:creationId xmlns:a16="http://schemas.microsoft.com/office/drawing/2014/main" id="{EFB75BCA-2F52-9A33-D96D-B1DEF6761C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379" y="3404009"/>
            <a:ext cx="5212347" cy="3452849"/>
          </a:xfrm>
          <a:prstGeom prst="rect">
            <a:avLst/>
          </a:prstGeom>
        </p:spPr>
      </p:pic>
      <p:pic>
        <p:nvPicPr>
          <p:cNvPr id="10" name="Picture 9" descr="A chart with green dots&#10;&#10;Description automatically generated">
            <a:extLst>
              <a:ext uri="{FF2B5EF4-FFF2-40B4-BE49-F238E27FC236}">
                <a16:creationId xmlns:a16="http://schemas.microsoft.com/office/drawing/2014/main" id="{4F025109-1373-9D6B-FEC5-628B96A5DD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5762" y="3404009"/>
            <a:ext cx="5214072" cy="3453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1442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95A48E-A1FB-F557-5215-DA9A886826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3545" y="460375"/>
            <a:ext cx="3244273" cy="1325563"/>
          </a:xfrm>
        </p:spPr>
        <p:txBody>
          <a:bodyPr>
            <a:normAutofit fontScale="90000"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Performance of Filtered Stocks in Communication Services Sector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D7C783D-743F-D935-9EEE-5D0CD4DDCD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30BF4-7B44-4B4D-9799-7C2B90B3FD94}" type="slidenum">
              <a:rPr lang="en-US" smtClean="0"/>
              <a:t>15</a:t>
            </a:fld>
            <a:endParaRPr lang="en-US"/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5BF910C2-59FD-AC54-4539-AE69F04134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8469379"/>
              </p:ext>
            </p:extLst>
          </p:nvPr>
        </p:nvGraphicFramePr>
        <p:xfrm>
          <a:off x="838200" y="4867275"/>
          <a:ext cx="10134599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16055">
                  <a:extLst>
                    <a:ext uri="{9D8B030D-6E8A-4147-A177-3AD203B41FA5}">
                      <a16:colId xmlns:a16="http://schemas.microsoft.com/office/drawing/2014/main" val="1210202032"/>
                    </a:ext>
                  </a:extLst>
                </a:gridCol>
                <a:gridCol w="1764145">
                  <a:extLst>
                    <a:ext uri="{9D8B030D-6E8A-4147-A177-3AD203B41FA5}">
                      <a16:colId xmlns:a16="http://schemas.microsoft.com/office/drawing/2014/main" val="1923971586"/>
                    </a:ext>
                  </a:extLst>
                </a:gridCol>
                <a:gridCol w="1708727">
                  <a:extLst>
                    <a:ext uri="{9D8B030D-6E8A-4147-A177-3AD203B41FA5}">
                      <a16:colId xmlns:a16="http://schemas.microsoft.com/office/drawing/2014/main" val="1955842763"/>
                    </a:ext>
                  </a:extLst>
                </a:gridCol>
                <a:gridCol w="1745672">
                  <a:extLst>
                    <a:ext uri="{9D8B030D-6E8A-4147-A177-3AD203B41FA5}">
                      <a16:colId xmlns:a16="http://schemas.microsoft.com/office/drawing/2014/main" val="21441761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Total 19 Filtered Stocks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60 Days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120 Days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Year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356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No. Stocks with Positive Returns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52053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No. Stocks with Returns Higher than S&amp;P 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30597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Total Average Returns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2.40%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-1.09%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5.98%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3418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Returns of S&amp;P 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2.65%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6.89%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23.62%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22911"/>
                  </a:ext>
                </a:extLst>
              </a:tr>
            </a:tbl>
          </a:graphicData>
        </a:graphic>
      </p:graphicFrame>
      <p:sp>
        <p:nvSpPr>
          <p:cNvPr id="9" name="文本框 8">
            <a:extLst>
              <a:ext uri="{FF2B5EF4-FFF2-40B4-BE49-F238E27FC236}">
                <a16:creationId xmlns:a16="http://schemas.microsoft.com/office/drawing/2014/main" id="{640111BF-6605-52AF-4BD6-6F77F1A4DF25}"/>
              </a:ext>
            </a:extLst>
          </p:cNvPr>
          <p:cNvSpPr txBox="1"/>
          <p:nvPr/>
        </p:nvSpPr>
        <p:spPr>
          <a:xfrm>
            <a:off x="773545" y="2243756"/>
            <a:ext cx="267392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Investment Portfolio performs badly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120-day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1-year period. 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 descr="A graph of stock returns&#10;&#10;Description automatically generated with medium confidence">
            <a:extLst>
              <a:ext uri="{FF2B5EF4-FFF2-40B4-BE49-F238E27FC236}">
                <a16:creationId xmlns:a16="http://schemas.microsoft.com/office/drawing/2014/main" id="{5252243C-FCEB-32B7-2907-7FC2BA4362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6136" y="23070"/>
            <a:ext cx="7772400" cy="4441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0057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313ECB3-F192-663F-F48D-DF23377DE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30BF4-7B44-4B4D-9799-7C2B90B3FD94}" type="slidenum">
              <a:rPr lang="en-US" smtClean="0"/>
              <a:t>16</a:t>
            </a:fld>
            <a:endParaRPr lang="en-US"/>
          </a:p>
        </p:txBody>
      </p:sp>
      <p:sp>
        <p:nvSpPr>
          <p:cNvPr id="9" name="标题 1">
            <a:extLst>
              <a:ext uri="{FF2B5EF4-FFF2-40B4-BE49-F238E27FC236}">
                <a16:creationId xmlns:a16="http://schemas.microsoft.com/office/drawing/2014/main" id="{E9633C4E-6E25-DEE8-2CD6-9966687B0B57}"/>
              </a:ext>
            </a:extLst>
          </p:cNvPr>
          <p:cNvSpPr txBox="1">
            <a:spLocks/>
          </p:cNvSpPr>
          <p:nvPr/>
        </p:nvSpPr>
        <p:spPr>
          <a:xfrm>
            <a:off x="743400" y="540762"/>
            <a:ext cx="324427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Performance of Filtered Stocks in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Communication Services </a:t>
            </a: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Sector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2281526-40D9-85C4-D839-B5191D5C4B69}"/>
              </a:ext>
            </a:extLst>
          </p:cNvPr>
          <p:cNvSpPr txBox="1"/>
          <p:nvPr/>
        </p:nvSpPr>
        <p:spPr>
          <a:xfrm>
            <a:off x="422031" y="2292623"/>
            <a:ext cx="338629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the 1-year period starting from June 2023, the returns of the portfolio had a trend like market average in the first half year but became far behind since the beginning of 2024.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Standard deviation of the returns of the portfolio is </a:t>
            </a:r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0.032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7" name="内容占位符 6" descr="图表, 折线图&#10;&#10;描述已自动生成">
            <a:extLst>
              <a:ext uri="{FF2B5EF4-FFF2-40B4-BE49-F238E27FC236}">
                <a16:creationId xmlns:a16="http://schemas.microsoft.com/office/drawing/2014/main" id="{D5DA6A61-0187-44F4-FAC4-F2050EFBBD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3937" y="0"/>
            <a:ext cx="7726032" cy="6188364"/>
          </a:xfrm>
        </p:spPr>
      </p:pic>
    </p:spTree>
    <p:extLst>
      <p:ext uri="{BB962C8B-B14F-4D97-AF65-F5344CB8AC3E}">
        <p14:creationId xmlns:p14="http://schemas.microsoft.com/office/powerpoint/2010/main" val="40055734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28F15D-1872-395C-E2DB-563AEECC3B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125" y="136525"/>
            <a:ext cx="4481565" cy="1350631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Conglomerates S</a:t>
            </a:r>
            <a:r>
              <a:rPr lang="en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ecto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endParaRPr lang="en-CN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27B12C-1C07-666B-1D0E-981D3D03AE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3674" y="1157340"/>
            <a:ext cx="7063992" cy="2697526"/>
          </a:xfrm>
        </p:spPr>
        <p:txBody>
          <a:bodyPr>
            <a:normAutofit/>
          </a:bodyPr>
          <a:lstStyle/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Among all </a:t>
            </a:r>
            <a:r>
              <a:rPr lang="en-US" sz="1800" b="1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29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stocks in conglomerates sector, </a:t>
            </a:r>
            <a:r>
              <a:rPr lang="en-US" sz="1800" b="1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18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which move forward to analysis process. Other stocks are dropped because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 </a:t>
            </a:r>
            <a:r>
              <a:rPr lang="en-US" altLang="zh-CN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stocks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lack EPS data;  </a:t>
            </a: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stocks lack shares data; </a:t>
            </a: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stocks paid zero dividend; 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After eliminating outliers in the stocks by </a:t>
            </a: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IQR method with sensitivity = 1.5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(This may drop out some best-performing stocks), the stocks in Financial Services sector have the following distribution: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6CF373-9047-9757-03B2-1D3BACC8AC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30BF4-7B44-4B4D-9799-7C2B90B3FD94}" type="slidenum">
              <a:rPr lang="en-US" smtClean="0"/>
              <a:t>17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63ECAF-86C0-3B9C-5CA0-9A80F5FB0A32}"/>
              </a:ext>
            </a:extLst>
          </p:cNvPr>
          <p:cNvSpPr txBox="1"/>
          <p:nvPr/>
        </p:nvSpPr>
        <p:spPr>
          <a:xfrm>
            <a:off x="7358743" y="607106"/>
            <a:ext cx="530678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5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800" dirty="0">
              <a:solidFill>
                <a:schemeClr val="accent5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AE657311-A860-4879-598C-EEEAA788E4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4229682"/>
              </p:ext>
            </p:extLst>
          </p:nvPr>
        </p:nvGraphicFramePr>
        <p:xfrm>
          <a:off x="844061" y="4088584"/>
          <a:ext cx="8391490" cy="184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8298">
                  <a:extLst>
                    <a:ext uri="{9D8B030D-6E8A-4147-A177-3AD203B41FA5}">
                      <a16:colId xmlns:a16="http://schemas.microsoft.com/office/drawing/2014/main" val="193524710"/>
                    </a:ext>
                  </a:extLst>
                </a:gridCol>
                <a:gridCol w="1678298">
                  <a:extLst>
                    <a:ext uri="{9D8B030D-6E8A-4147-A177-3AD203B41FA5}">
                      <a16:colId xmlns:a16="http://schemas.microsoft.com/office/drawing/2014/main" val="3326805715"/>
                    </a:ext>
                  </a:extLst>
                </a:gridCol>
                <a:gridCol w="1678298">
                  <a:extLst>
                    <a:ext uri="{9D8B030D-6E8A-4147-A177-3AD203B41FA5}">
                      <a16:colId xmlns:a16="http://schemas.microsoft.com/office/drawing/2014/main" val="2247847394"/>
                    </a:ext>
                  </a:extLst>
                </a:gridCol>
                <a:gridCol w="1678298">
                  <a:extLst>
                    <a:ext uri="{9D8B030D-6E8A-4147-A177-3AD203B41FA5}">
                      <a16:colId xmlns:a16="http://schemas.microsoft.com/office/drawing/2014/main" val="524813708"/>
                    </a:ext>
                  </a:extLst>
                </a:gridCol>
                <a:gridCol w="1678298">
                  <a:extLst>
                    <a:ext uri="{9D8B030D-6E8A-4147-A177-3AD203B41FA5}">
                      <a16:colId xmlns:a16="http://schemas.microsoft.com/office/drawing/2014/main" val="2896350244"/>
                    </a:ext>
                  </a:extLst>
                </a:gridCol>
              </a:tblGrid>
              <a:tr h="29668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Median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979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Debt/EBITDA</a:t>
                      </a:r>
                    </a:p>
                  </a:txBody>
                  <a:tcP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-3.87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2.91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29763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Dividend Yield </a:t>
                      </a:r>
                    </a:p>
                  </a:txBody>
                  <a:tcP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8.13%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</a:t>
                      </a:r>
                      <a:r>
                        <a:rPr lang="en-US" altLang="zh-CN" dirty="0"/>
                        <a:t>29%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2.68%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2.08%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5385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EPS Yield </a:t>
                      </a:r>
                    </a:p>
                  </a:txBody>
                  <a:tcP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16.32%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2.83%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8.36%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8.56%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7008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FCF Yield </a:t>
                      </a:r>
                    </a:p>
                  </a:txBody>
                  <a:tcP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13.4%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-9.53%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4.35%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4.26%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513609"/>
                  </a:ext>
                </a:extLst>
              </a:tr>
            </a:tbl>
          </a:graphicData>
        </a:graphic>
      </p:graphicFrame>
      <p:sp>
        <p:nvSpPr>
          <p:cNvPr id="7" name="文本框 6">
            <a:extLst>
              <a:ext uri="{FF2B5EF4-FFF2-40B4-BE49-F238E27FC236}">
                <a16:creationId xmlns:a16="http://schemas.microsoft.com/office/drawing/2014/main" id="{4A5B1F10-8EC1-0702-8BF4-12E518900570}"/>
              </a:ext>
            </a:extLst>
          </p:cNvPr>
          <p:cNvSpPr txBox="1"/>
          <p:nvPr/>
        </p:nvSpPr>
        <p:spPr>
          <a:xfrm>
            <a:off x="8105671" y="3182547"/>
            <a:ext cx="32565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Factors for Best-performing Filter:</a:t>
            </a:r>
          </a:p>
          <a:p>
            <a:r>
              <a:rPr lang="en-US" sz="1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15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6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Final Size of Portfolio = </a:t>
            </a:r>
            <a:r>
              <a:rPr lang="en-US" sz="1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40196605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464DD6-4C6D-6797-54A7-641E249006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489" y="-233334"/>
            <a:ext cx="5340180" cy="1256739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Conglomerates S</a:t>
            </a:r>
            <a:r>
              <a:rPr lang="en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ector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3462F6-FE19-77D5-D09F-545BB12D5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30BF4-7B44-4B4D-9799-7C2B90B3FD94}" type="slidenum">
              <a:rPr lang="en-US" smtClean="0"/>
              <a:t>18</a:t>
            </a:fld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9C0DC14-22AE-28FC-6105-63DA84AC0217}"/>
              </a:ext>
            </a:extLst>
          </p:cNvPr>
          <p:cNvSpPr txBox="1"/>
          <p:nvPr/>
        </p:nvSpPr>
        <p:spPr>
          <a:xfrm>
            <a:off x="184679" y="685002"/>
            <a:ext cx="6103912" cy="2882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filtered best-performing stocks have </a:t>
            </a:r>
            <a:r>
              <a:rPr lang="en-US" sz="1600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Debt/EBITDA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between </a:t>
            </a:r>
            <a:r>
              <a:rPr lang="en-US" sz="1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0.0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altLang="zh-CN" sz="1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US" sz="1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.3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compared to all 1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stocks with a range of </a:t>
            </a:r>
            <a:r>
              <a:rPr lang="en-US" sz="16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altLang="zh-CN" sz="16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3.87</a:t>
            </a:r>
            <a:r>
              <a:rPr lang="en-US" sz="16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~</a:t>
            </a:r>
            <a:r>
              <a:rPr lang="en-US" altLang="zh-CN" sz="16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8.21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(negative exist because of negative 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EBITDA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filtered best-performing stocks have a </a:t>
            </a:r>
            <a:r>
              <a:rPr lang="en-US" sz="1600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Dividend Yield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between </a:t>
            </a:r>
            <a:r>
              <a:rPr lang="en-US" sz="1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1%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en-US" sz="1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10%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compared to all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18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stocks with a range of </a:t>
            </a:r>
            <a:r>
              <a:rPr lang="en-US" sz="16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0.29%~8.13%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filtered 6 stocks have </a:t>
            </a:r>
            <a:r>
              <a:rPr lang="en-US" sz="1600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EPS Yields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between </a:t>
            </a:r>
            <a:r>
              <a:rPr lang="en-US" altLang="zh-CN" sz="1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4%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1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16.2%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compared to all stocks in </a:t>
            </a:r>
            <a:r>
              <a:rPr lang="en-US" sz="16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2.83%~16.32%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filtered 6 stocks have </a:t>
            </a:r>
            <a:r>
              <a:rPr lang="en-US" sz="1600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FCF Yields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between </a:t>
            </a:r>
            <a:r>
              <a:rPr lang="en-US" sz="1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0%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1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27%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compared to all stocks in </a:t>
            </a:r>
            <a:r>
              <a:rPr lang="en-US" sz="16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-9.53%~13.4%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 descr="A graph with red dots&#10;&#10;Description automatically generated">
            <a:extLst>
              <a:ext uri="{FF2B5EF4-FFF2-40B4-BE49-F238E27FC236}">
                <a16:creationId xmlns:a16="http://schemas.microsoft.com/office/drawing/2014/main" id="{3A37D466-7F9C-DE84-D9AD-BF1E7CA2BE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6177" y="0"/>
            <a:ext cx="4931847" cy="3405323"/>
          </a:xfrm>
          <a:prstGeom prst="rect">
            <a:avLst/>
          </a:prstGeom>
        </p:spPr>
      </p:pic>
      <p:pic>
        <p:nvPicPr>
          <p:cNvPr id="12" name="Picture 11" descr="A graph with green dots&#10;&#10;Description automatically generated">
            <a:extLst>
              <a:ext uri="{FF2B5EF4-FFF2-40B4-BE49-F238E27FC236}">
                <a16:creationId xmlns:a16="http://schemas.microsoft.com/office/drawing/2014/main" id="{28F2CC78-F1B1-9EED-5345-C69D816C32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1488" y="3374858"/>
            <a:ext cx="4931846" cy="3507388"/>
          </a:xfrm>
          <a:prstGeom prst="rect">
            <a:avLst/>
          </a:prstGeom>
        </p:spPr>
      </p:pic>
      <p:pic>
        <p:nvPicPr>
          <p:cNvPr id="5" name="Picture 4" descr="A graph with blue dots&#10;&#10;Description automatically generated">
            <a:extLst>
              <a:ext uri="{FF2B5EF4-FFF2-40B4-BE49-F238E27FC236}">
                <a16:creationId xmlns:a16="http://schemas.microsoft.com/office/drawing/2014/main" id="{4CF0BE64-DD27-F06D-E69C-3E9627BF6C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700" y="3374857"/>
            <a:ext cx="4931846" cy="3507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6108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95A48E-A1FB-F557-5215-DA9A886826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3545" y="460375"/>
            <a:ext cx="3244273" cy="1325563"/>
          </a:xfrm>
        </p:spPr>
        <p:txBody>
          <a:bodyPr>
            <a:normAutofit fontScale="90000"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Performance of Filtered Stocks in Conglomerates Sector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D7C783D-743F-D935-9EEE-5D0CD4DDCD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30BF4-7B44-4B4D-9799-7C2B90B3FD94}" type="slidenum">
              <a:rPr lang="en-US" smtClean="0"/>
              <a:t>19</a:t>
            </a:fld>
            <a:endParaRPr lang="en-US"/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5BF910C2-59FD-AC54-4539-AE69F04134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0237856"/>
              </p:ext>
            </p:extLst>
          </p:nvPr>
        </p:nvGraphicFramePr>
        <p:xfrm>
          <a:off x="838200" y="4867275"/>
          <a:ext cx="10134599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16055">
                  <a:extLst>
                    <a:ext uri="{9D8B030D-6E8A-4147-A177-3AD203B41FA5}">
                      <a16:colId xmlns:a16="http://schemas.microsoft.com/office/drawing/2014/main" val="1210202032"/>
                    </a:ext>
                  </a:extLst>
                </a:gridCol>
                <a:gridCol w="1764145">
                  <a:extLst>
                    <a:ext uri="{9D8B030D-6E8A-4147-A177-3AD203B41FA5}">
                      <a16:colId xmlns:a16="http://schemas.microsoft.com/office/drawing/2014/main" val="1923971586"/>
                    </a:ext>
                  </a:extLst>
                </a:gridCol>
                <a:gridCol w="1708727">
                  <a:extLst>
                    <a:ext uri="{9D8B030D-6E8A-4147-A177-3AD203B41FA5}">
                      <a16:colId xmlns:a16="http://schemas.microsoft.com/office/drawing/2014/main" val="1955842763"/>
                    </a:ext>
                  </a:extLst>
                </a:gridCol>
                <a:gridCol w="1745672">
                  <a:extLst>
                    <a:ext uri="{9D8B030D-6E8A-4147-A177-3AD203B41FA5}">
                      <a16:colId xmlns:a16="http://schemas.microsoft.com/office/drawing/2014/main" val="21441761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Total 6 Filtered Stocks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60 Days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120 Days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Year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356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No. Stocks with Positive Returns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4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52053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No. Stocks with Returns Higher than S&amp;P 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30597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Total Average Returns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37</a:t>
                      </a:r>
                      <a:r>
                        <a:rPr lang="en-US" dirty="0"/>
                        <a:t>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11</a:t>
                      </a:r>
                      <a:r>
                        <a:rPr lang="en-US" dirty="0"/>
                        <a:t>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38</a:t>
                      </a:r>
                      <a:r>
                        <a:rPr lang="en-US" dirty="0"/>
                        <a:t>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3418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Returns of S&amp;P 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</a:t>
                      </a:r>
                      <a:r>
                        <a:rPr lang="en-US" dirty="0"/>
                        <a:t>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4</a:t>
                      </a:r>
                      <a:r>
                        <a:rPr lang="en-US" dirty="0"/>
                        <a:t>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12</a:t>
                      </a:r>
                      <a:r>
                        <a:rPr lang="en-US" dirty="0"/>
                        <a:t>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22911"/>
                  </a:ext>
                </a:extLst>
              </a:tr>
            </a:tbl>
          </a:graphicData>
        </a:graphic>
      </p:graphicFrame>
      <p:sp>
        <p:nvSpPr>
          <p:cNvPr id="9" name="文本框 8">
            <a:extLst>
              <a:ext uri="{FF2B5EF4-FFF2-40B4-BE49-F238E27FC236}">
                <a16:creationId xmlns:a16="http://schemas.microsoft.com/office/drawing/2014/main" id="{640111BF-6605-52AF-4BD6-6F77F1A4DF25}"/>
              </a:ext>
            </a:extLst>
          </p:cNvPr>
          <p:cNvSpPr txBox="1"/>
          <p:nvPr/>
        </p:nvSpPr>
        <p:spPr>
          <a:xfrm>
            <a:off x="773545" y="2243756"/>
            <a:ext cx="267392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Investment Portfolio performs very well in all three period, with returns much higher than S&amp;P 500 Factors.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 descr="A graph of different colored squares&#10;&#10;Description automatically generated">
            <a:extLst>
              <a:ext uri="{FF2B5EF4-FFF2-40B4-BE49-F238E27FC236}">
                <a16:creationId xmlns:a16="http://schemas.microsoft.com/office/drawing/2014/main" id="{CAE240CB-D79D-25B0-B665-F363FE32DF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7818" y="136525"/>
            <a:ext cx="7772400" cy="4441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1562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A4CAAF-124B-7FAC-D27A-1D6D1BC30D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30BF4-7B44-4B4D-9799-7C2B90B3FD94}" type="slidenum">
              <a:rPr lang="en-US" smtClean="0"/>
              <a:t>2</a:t>
            </a:fld>
            <a:endParaRPr lang="en-US"/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10433770-CB61-AB8B-262D-BA2F318F7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184" y="-12683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Summary of Sectors Under Study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9" name="内容占位符 4">
            <a:extLst>
              <a:ext uri="{FF2B5EF4-FFF2-40B4-BE49-F238E27FC236}">
                <a16:creationId xmlns:a16="http://schemas.microsoft.com/office/drawing/2014/main" id="{EA2B7AC5-E501-B8B6-3857-457B7D4EE15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67084343"/>
              </p:ext>
            </p:extLst>
          </p:nvPr>
        </p:nvGraphicFramePr>
        <p:xfrm>
          <a:off x="211017" y="949996"/>
          <a:ext cx="5884983" cy="364212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830096">
                  <a:extLst>
                    <a:ext uri="{9D8B030D-6E8A-4147-A177-3AD203B41FA5}">
                      <a16:colId xmlns:a16="http://schemas.microsoft.com/office/drawing/2014/main" val="3253037311"/>
                    </a:ext>
                  </a:extLst>
                </a:gridCol>
                <a:gridCol w="1544680">
                  <a:extLst>
                    <a:ext uri="{9D8B030D-6E8A-4147-A177-3AD203B41FA5}">
                      <a16:colId xmlns:a16="http://schemas.microsoft.com/office/drawing/2014/main" val="1006532689"/>
                    </a:ext>
                  </a:extLst>
                </a:gridCol>
                <a:gridCol w="1510207">
                  <a:extLst>
                    <a:ext uri="{9D8B030D-6E8A-4147-A177-3AD203B41FA5}">
                      <a16:colId xmlns:a16="http://schemas.microsoft.com/office/drawing/2014/main" val="4073589171"/>
                    </a:ext>
                  </a:extLst>
                </a:gridCol>
              </a:tblGrid>
              <a:tr h="392058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altLang="zh-CN" sz="1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*Sector</a:t>
                      </a:r>
                      <a:r>
                        <a:rPr lang="en-US" sz="1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Name</a:t>
                      </a:r>
                    </a:p>
                  </a:txBody>
                  <a:tcPr marL="9525" marR="9525" marT="9525" marB="0" anchor="ctr" anchorCtr="1"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No. Companies</a:t>
                      </a:r>
                    </a:p>
                  </a:txBody>
                  <a:tcPr marL="9525" marR="9525" marT="9525" marB="0" anchor="ctr" anchorCtr="1"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**No. Company Into</a:t>
                      </a:r>
                      <a:r>
                        <a:rPr lang="en-US" altLang="zh-CN" sz="1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Analysis</a:t>
                      </a:r>
                      <a:endParaRPr lang="en-US" sz="14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2084175"/>
                  </a:ext>
                </a:extLst>
              </a:tr>
              <a:tr h="457195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Basic Materials</a:t>
                      </a:r>
                    </a:p>
                  </a:txBody>
                  <a:tcPr marL="9525" marR="9525" marT="9525" marB="0" anchor="ctr" anchorCtr="1"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dirty="0">
                          <a:solidFill>
                            <a:schemeClr val="tx1"/>
                          </a:solidFill>
                          <a:latin typeface="+mn-lt"/>
                          <a:cs typeface="Times New Roman" panose="02020603050405020304" pitchFamily="18" charset="0"/>
                        </a:rPr>
                        <a:t>353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 anchorCtr="1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dirty="0">
                          <a:solidFill>
                            <a:schemeClr val="tx1"/>
                          </a:solidFill>
                          <a:latin typeface="+mn-lt"/>
                          <a:cs typeface="Times New Roman" panose="02020603050405020304" pitchFamily="18" charset="0"/>
                        </a:rPr>
                        <a:t>225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 anchorCtr="1"/>
                </a:tc>
                <a:extLst>
                  <a:ext uri="{0D108BD9-81ED-4DB2-BD59-A6C34878D82A}">
                    <a16:rowId xmlns:a16="http://schemas.microsoft.com/office/drawing/2014/main" val="2465578009"/>
                  </a:ext>
                </a:extLst>
              </a:tr>
              <a:tr h="457195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Consumer Cyclical</a:t>
                      </a:r>
                    </a:p>
                  </a:txBody>
                  <a:tcPr marL="9525" marR="9525" marT="9525" marB="0" anchor="ctr"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dirty="0">
                          <a:solidFill>
                            <a:schemeClr val="tx1"/>
                          </a:solidFill>
                          <a:latin typeface="+mn-lt"/>
                          <a:cs typeface="Times New Roman" panose="02020603050405020304" pitchFamily="18" charset="0"/>
                        </a:rPr>
                        <a:t>679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 anchorCtr="1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356</a:t>
                      </a:r>
                    </a:p>
                  </a:txBody>
                  <a:tcPr marL="9525" marR="9525" marT="9525" marB="0" anchor="ctr" anchorCtr="1"/>
                </a:tc>
                <a:extLst>
                  <a:ext uri="{0D108BD9-81ED-4DB2-BD59-A6C34878D82A}">
                    <a16:rowId xmlns:a16="http://schemas.microsoft.com/office/drawing/2014/main" val="2574079785"/>
                  </a:ext>
                </a:extLst>
              </a:tr>
              <a:tr h="457195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Consumer Defensive</a:t>
                      </a:r>
                    </a:p>
                  </a:txBody>
                  <a:tcPr marL="9525" marR="9525" marT="9525" marB="0" anchor="ctr"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dirty="0">
                          <a:solidFill>
                            <a:schemeClr val="tx1"/>
                          </a:solidFill>
                          <a:latin typeface="+mn-lt"/>
                          <a:cs typeface="Times New Roman" panose="02020603050405020304" pitchFamily="18" charset="0"/>
                        </a:rPr>
                        <a:t>261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 anchorCtr="1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148</a:t>
                      </a:r>
                    </a:p>
                  </a:txBody>
                  <a:tcPr marL="9525" marR="9525" marT="9525" marB="0" anchor="ctr" anchorCtr="1"/>
                </a:tc>
                <a:extLst>
                  <a:ext uri="{0D108BD9-81ED-4DB2-BD59-A6C34878D82A}">
                    <a16:rowId xmlns:a16="http://schemas.microsoft.com/office/drawing/2014/main" val="670019541"/>
                  </a:ext>
                </a:extLst>
              </a:tr>
              <a:tr h="457195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Consumer Goods </a:t>
                      </a:r>
                    </a:p>
                  </a:txBody>
                  <a:tcPr marL="9525" marR="9525" marT="9525" marB="0" anchor="ctr"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dirty="0">
                          <a:solidFill>
                            <a:schemeClr val="tx1"/>
                          </a:solidFill>
                          <a:latin typeface="+mn-lt"/>
                          <a:cs typeface="Times New Roman" panose="02020603050405020304" pitchFamily="18" charset="0"/>
                        </a:rPr>
                        <a:t>190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 anchorCtr="1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114</a:t>
                      </a:r>
                    </a:p>
                  </a:txBody>
                  <a:tcPr marL="9525" marR="9525" marT="9525" marB="0" anchor="ctr" anchorCtr="1"/>
                </a:tc>
                <a:extLst>
                  <a:ext uri="{0D108BD9-81ED-4DB2-BD59-A6C34878D82A}">
                    <a16:rowId xmlns:a16="http://schemas.microsoft.com/office/drawing/2014/main" val="629129333"/>
                  </a:ext>
                </a:extLst>
              </a:tr>
              <a:tr h="457195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Communication Service </a:t>
                      </a:r>
                    </a:p>
                  </a:txBody>
                  <a:tcPr marL="9525" marR="9525" marT="9525" marB="0" anchor="ctr"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dirty="0">
                          <a:solidFill>
                            <a:schemeClr val="tx1"/>
                          </a:solidFill>
                          <a:latin typeface="+mn-lt"/>
                          <a:cs typeface="Times New Roman" panose="02020603050405020304" pitchFamily="18" charset="0"/>
                        </a:rPr>
                        <a:t>302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 anchorCtr="1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dirty="0">
                          <a:solidFill>
                            <a:schemeClr val="tx1"/>
                          </a:solidFill>
                          <a:latin typeface="+mn-lt"/>
                          <a:cs typeface="Times New Roman" panose="02020603050405020304" pitchFamily="18" charset="0"/>
                        </a:rPr>
                        <a:t>147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 anchorCtr="1"/>
                </a:tc>
                <a:extLst>
                  <a:ext uri="{0D108BD9-81ED-4DB2-BD59-A6C34878D82A}">
                    <a16:rowId xmlns:a16="http://schemas.microsoft.com/office/drawing/2014/main" val="3604466314"/>
                  </a:ext>
                </a:extLst>
              </a:tr>
              <a:tr h="46271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Conglomerates</a:t>
                      </a:r>
                    </a:p>
                  </a:txBody>
                  <a:tcPr marL="9525" marR="9525" marT="9525" marB="0" anchor="ctr"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dirty="0">
                          <a:solidFill>
                            <a:schemeClr val="tx1"/>
                          </a:solidFill>
                          <a:latin typeface="+mn-lt"/>
                          <a:cs typeface="Times New Roman" panose="02020603050405020304" pitchFamily="18" charset="0"/>
                        </a:rPr>
                        <a:t>29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 anchorCtr="1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18</a:t>
                      </a:r>
                    </a:p>
                  </a:txBody>
                  <a:tcPr marL="9525" marR="9525" marT="9525" marB="0" anchor="ctr" anchorCtr="1"/>
                </a:tc>
                <a:extLst>
                  <a:ext uri="{0D108BD9-81ED-4DB2-BD59-A6C34878D82A}">
                    <a16:rowId xmlns:a16="http://schemas.microsoft.com/office/drawing/2014/main" val="3212162359"/>
                  </a:ext>
                </a:extLst>
              </a:tr>
              <a:tr h="457195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Energy</a:t>
                      </a:r>
                    </a:p>
                  </a:txBody>
                  <a:tcPr marL="9525" marR="9525" marT="9525" marB="0" anchor="ctr"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dirty="0">
                          <a:solidFill>
                            <a:schemeClr val="tx1"/>
                          </a:solidFill>
                          <a:latin typeface="+mn-lt"/>
                          <a:cs typeface="Times New Roman" panose="02020603050405020304" pitchFamily="18" charset="0"/>
                        </a:rPr>
                        <a:t>275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 anchorCtr="1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200</a:t>
                      </a:r>
                    </a:p>
                  </a:txBody>
                  <a:tcPr marL="9525" marR="9525" marT="9525" marB="0" anchor="ctr" anchorCtr="1"/>
                </a:tc>
                <a:extLst>
                  <a:ext uri="{0D108BD9-81ED-4DB2-BD59-A6C34878D82A}">
                    <a16:rowId xmlns:a16="http://schemas.microsoft.com/office/drawing/2014/main" val="2813672247"/>
                  </a:ext>
                </a:extLst>
              </a:tr>
            </a:tbl>
          </a:graphicData>
        </a:graphic>
      </p:graphicFrame>
      <p:graphicFrame>
        <p:nvGraphicFramePr>
          <p:cNvPr id="11" name="内容占位符 4">
            <a:extLst>
              <a:ext uri="{FF2B5EF4-FFF2-40B4-BE49-F238E27FC236}">
                <a16:creationId xmlns:a16="http://schemas.microsoft.com/office/drawing/2014/main" id="{DAA12347-E74A-B2D5-F455-4944CB66512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22456147"/>
              </p:ext>
            </p:extLst>
          </p:nvPr>
        </p:nvGraphicFramePr>
        <p:xfrm>
          <a:off x="6096000" y="949995"/>
          <a:ext cx="5884983" cy="364212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830096">
                  <a:extLst>
                    <a:ext uri="{9D8B030D-6E8A-4147-A177-3AD203B41FA5}">
                      <a16:colId xmlns:a16="http://schemas.microsoft.com/office/drawing/2014/main" val="3253037311"/>
                    </a:ext>
                  </a:extLst>
                </a:gridCol>
                <a:gridCol w="1544680">
                  <a:extLst>
                    <a:ext uri="{9D8B030D-6E8A-4147-A177-3AD203B41FA5}">
                      <a16:colId xmlns:a16="http://schemas.microsoft.com/office/drawing/2014/main" val="1006532689"/>
                    </a:ext>
                  </a:extLst>
                </a:gridCol>
                <a:gridCol w="1510207">
                  <a:extLst>
                    <a:ext uri="{9D8B030D-6E8A-4147-A177-3AD203B41FA5}">
                      <a16:colId xmlns:a16="http://schemas.microsoft.com/office/drawing/2014/main" val="4073589171"/>
                    </a:ext>
                  </a:extLst>
                </a:gridCol>
              </a:tblGrid>
              <a:tr h="363486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*Sector Name</a:t>
                      </a:r>
                    </a:p>
                  </a:txBody>
                  <a:tcPr marL="9525" marR="9525" marT="9525" marB="0" anchor="ctr" anchorCtr="1"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No. Companies</a:t>
                      </a:r>
                    </a:p>
                  </a:txBody>
                  <a:tcPr marL="9525" marR="9525" marT="9525" marB="0" anchor="ctr" anchorCtr="1"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**No. Company Into</a:t>
                      </a:r>
                      <a:r>
                        <a:rPr lang="en-US" altLang="zh-CN" sz="1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Analysis</a:t>
                      </a:r>
                      <a:endParaRPr lang="en-US" sz="14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 anchorCtr="1"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2084175"/>
                  </a:ext>
                </a:extLst>
              </a:tr>
              <a:tr h="457195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Financial Services </a:t>
                      </a:r>
                    </a:p>
                  </a:txBody>
                  <a:tcPr marL="9525" marR="9525" marT="9525" marB="0" anchor="ctr"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dirty="0">
                          <a:solidFill>
                            <a:schemeClr val="tx1"/>
                          </a:solidFill>
                          <a:latin typeface="+mj-lt"/>
                          <a:cs typeface="Times New Roman" panose="02020603050405020304" pitchFamily="18" charset="0"/>
                        </a:rPr>
                        <a:t>1372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 anchorCtr="1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  <a:cs typeface="Times New Roman" panose="02020603050405020304" pitchFamily="18" charset="0"/>
                        </a:rPr>
                        <a:t>357</a:t>
                      </a:r>
                    </a:p>
                  </a:txBody>
                  <a:tcPr marL="9525" marR="9525" marT="9525" marB="0" anchor="ctr" anchorCtr="1"/>
                </a:tc>
                <a:extLst>
                  <a:ext uri="{0D108BD9-81ED-4DB2-BD59-A6C34878D82A}">
                    <a16:rowId xmlns:a16="http://schemas.microsoft.com/office/drawing/2014/main" val="2465578009"/>
                  </a:ext>
                </a:extLst>
              </a:tr>
              <a:tr h="457195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Healthcare</a:t>
                      </a:r>
                    </a:p>
                  </a:txBody>
                  <a:tcPr marL="9525" marR="9525" marT="9525" marB="0" anchor="ctr"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dirty="0">
                          <a:solidFill>
                            <a:schemeClr val="tx1"/>
                          </a:solidFill>
                          <a:latin typeface="+mj-lt"/>
                          <a:cs typeface="Times New Roman" panose="02020603050405020304" pitchFamily="18" charset="0"/>
                        </a:rPr>
                        <a:t>1308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 anchorCtr="1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  <a:cs typeface="Times New Roman" panose="02020603050405020304" pitchFamily="18" charset="0"/>
                        </a:rPr>
                        <a:t>360</a:t>
                      </a:r>
                    </a:p>
                  </a:txBody>
                  <a:tcPr marL="9525" marR="9525" marT="9525" marB="0" anchor="ctr" anchorCtr="1"/>
                </a:tc>
                <a:extLst>
                  <a:ext uri="{0D108BD9-81ED-4DB2-BD59-A6C34878D82A}">
                    <a16:rowId xmlns:a16="http://schemas.microsoft.com/office/drawing/2014/main" val="2574079785"/>
                  </a:ext>
                </a:extLst>
              </a:tr>
              <a:tr h="457195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Industrial Goods</a:t>
                      </a:r>
                    </a:p>
                  </a:txBody>
                  <a:tcPr marL="9525" marR="9525" marT="9525" marB="0" anchor="ctr"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dirty="0">
                          <a:solidFill>
                            <a:schemeClr val="tx1"/>
                          </a:solidFill>
                          <a:latin typeface="+mj-lt"/>
                          <a:cs typeface="Times New Roman" panose="02020603050405020304" pitchFamily="18" charset="0"/>
                        </a:rPr>
                        <a:t>85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 anchorCtr="1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  <a:cs typeface="Times New Roman" panose="02020603050405020304" pitchFamily="18" charset="0"/>
                        </a:rPr>
                        <a:t>53</a:t>
                      </a:r>
                    </a:p>
                  </a:txBody>
                  <a:tcPr marL="9525" marR="9525" marT="9525" marB="0" anchor="ctr" anchorCtr="1"/>
                </a:tc>
                <a:extLst>
                  <a:ext uri="{0D108BD9-81ED-4DB2-BD59-A6C34878D82A}">
                    <a16:rowId xmlns:a16="http://schemas.microsoft.com/office/drawing/2014/main" val="670019541"/>
                  </a:ext>
                </a:extLst>
              </a:tr>
              <a:tr h="457195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Industrials </a:t>
                      </a:r>
                    </a:p>
                  </a:txBody>
                  <a:tcPr marL="9525" marR="9525" marT="9525" marB="0" anchor="ctr"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dirty="0">
                          <a:solidFill>
                            <a:schemeClr val="tx1"/>
                          </a:solidFill>
                          <a:latin typeface="+mj-lt"/>
                          <a:cs typeface="Times New Roman" panose="02020603050405020304" pitchFamily="18" charset="0"/>
                        </a:rPr>
                        <a:t>720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 anchorCtr="1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  <a:cs typeface="Times New Roman" panose="02020603050405020304" pitchFamily="18" charset="0"/>
                        </a:rPr>
                        <a:t>441</a:t>
                      </a:r>
                    </a:p>
                  </a:txBody>
                  <a:tcPr marL="9525" marR="9525" marT="9525" marB="0" anchor="ctr" anchorCtr="1"/>
                </a:tc>
                <a:extLst>
                  <a:ext uri="{0D108BD9-81ED-4DB2-BD59-A6C34878D82A}">
                    <a16:rowId xmlns:a16="http://schemas.microsoft.com/office/drawing/2014/main" val="629129333"/>
                  </a:ext>
                </a:extLst>
              </a:tr>
              <a:tr h="457195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Services</a:t>
                      </a:r>
                    </a:p>
                  </a:txBody>
                  <a:tcPr marL="9525" marR="9525" marT="9525" marB="0" anchor="ctr"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dirty="0">
                          <a:solidFill>
                            <a:schemeClr val="tx1"/>
                          </a:solidFill>
                          <a:latin typeface="+mj-lt"/>
                          <a:cs typeface="Times New Roman" panose="02020603050405020304" pitchFamily="18" charset="0"/>
                        </a:rPr>
                        <a:t>377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 anchorCtr="1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  <a:cs typeface="Times New Roman" panose="02020603050405020304" pitchFamily="18" charset="0"/>
                        </a:rPr>
                        <a:t>220</a:t>
                      </a:r>
                    </a:p>
                  </a:txBody>
                  <a:tcPr marL="9525" marR="9525" marT="9525" marB="0" anchor="ctr" anchorCtr="1"/>
                </a:tc>
                <a:extLst>
                  <a:ext uri="{0D108BD9-81ED-4DB2-BD59-A6C34878D82A}">
                    <a16:rowId xmlns:a16="http://schemas.microsoft.com/office/drawing/2014/main" val="3604466314"/>
                  </a:ext>
                </a:extLst>
              </a:tr>
              <a:tr h="46271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Technology</a:t>
                      </a:r>
                    </a:p>
                  </a:txBody>
                  <a:tcPr marL="9525" marR="9525" marT="9525" marB="0" anchor="ctr"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dirty="0">
                          <a:solidFill>
                            <a:schemeClr val="tx1"/>
                          </a:solidFill>
                          <a:latin typeface="+mj-lt"/>
                          <a:cs typeface="Times New Roman" panose="02020603050405020304" pitchFamily="18" charset="0"/>
                        </a:rPr>
                        <a:t>1057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 anchorCtr="1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  <a:cs typeface="Times New Roman" panose="02020603050405020304" pitchFamily="18" charset="0"/>
                        </a:rPr>
                        <a:t>465</a:t>
                      </a:r>
                    </a:p>
                  </a:txBody>
                  <a:tcPr marL="9525" marR="9525" marT="9525" marB="0" anchor="ctr" anchorCtr="1"/>
                </a:tc>
                <a:extLst>
                  <a:ext uri="{0D108BD9-81ED-4DB2-BD59-A6C34878D82A}">
                    <a16:rowId xmlns:a16="http://schemas.microsoft.com/office/drawing/2014/main" val="3212162359"/>
                  </a:ext>
                </a:extLst>
              </a:tr>
              <a:tr h="457195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Utilities</a:t>
                      </a:r>
                    </a:p>
                  </a:txBody>
                  <a:tcPr marL="9525" marR="9525" marT="9525" marB="0" anchor="ctr"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dirty="0">
                          <a:solidFill>
                            <a:schemeClr val="tx1"/>
                          </a:solidFill>
                          <a:latin typeface="+mj-lt"/>
                          <a:cs typeface="Times New Roman" panose="02020603050405020304" pitchFamily="18" charset="0"/>
                        </a:rPr>
                        <a:t>97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 anchorCtr="1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  <a:cs typeface="Times New Roman" panose="02020603050405020304" pitchFamily="18" charset="0"/>
                        </a:rPr>
                        <a:t>84</a:t>
                      </a:r>
                    </a:p>
                  </a:txBody>
                  <a:tcPr marL="9525" marR="9525" marT="9525" marB="0" anchor="ctr" anchorCtr="1"/>
                </a:tc>
                <a:extLst>
                  <a:ext uri="{0D108BD9-81ED-4DB2-BD59-A6C34878D82A}">
                    <a16:rowId xmlns:a16="http://schemas.microsoft.com/office/drawing/2014/main" val="2813672247"/>
                  </a:ext>
                </a:extLst>
              </a:tr>
            </a:tbl>
          </a:graphicData>
        </a:graphic>
      </p:graphicFrame>
      <p:sp>
        <p:nvSpPr>
          <p:cNvPr id="2" name="文本框 1">
            <a:extLst>
              <a:ext uri="{FF2B5EF4-FFF2-40B4-BE49-F238E27FC236}">
                <a16:creationId xmlns:a16="http://schemas.microsoft.com/office/drawing/2014/main" id="{80E563AD-933E-618E-98B9-16A791680868}"/>
              </a:ext>
            </a:extLst>
          </p:cNvPr>
          <p:cNvSpPr txBox="1"/>
          <p:nvPr/>
        </p:nvSpPr>
        <p:spPr>
          <a:xfrm>
            <a:off x="492369" y="4843304"/>
            <a:ext cx="106504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* The list of sectors is provided by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EODHD Api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**In this study, a company is evaluated by its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Debt/EBITDA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EPS Yield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Dividend Yield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FCF Yield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Companies lacking essential elements for the above metrics are not taken into analysis. </a:t>
            </a:r>
          </a:p>
        </p:txBody>
      </p:sp>
    </p:spTree>
    <p:extLst>
      <p:ext uri="{BB962C8B-B14F-4D97-AF65-F5344CB8AC3E}">
        <p14:creationId xmlns:p14="http://schemas.microsoft.com/office/powerpoint/2010/main" val="20459083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7884E5-CDC4-4252-0FA4-24F77A435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30BF4-7B44-4B4D-9799-7C2B90B3FD94}" type="slidenum">
              <a:rPr lang="en-US" smtClean="0"/>
              <a:t>20</a:t>
            </a:fld>
            <a:endParaRPr lang="en-US"/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9769E80D-994F-1207-2DB7-DE4D2FE2D8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3545" y="460375"/>
            <a:ext cx="3244273" cy="1325563"/>
          </a:xfrm>
        </p:spPr>
        <p:txBody>
          <a:bodyPr>
            <a:normAutofit fontScale="90000"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Performance of Filtered Stocks in Conglomerates Sector</a:t>
            </a:r>
          </a:p>
        </p:txBody>
      </p:sp>
      <p:pic>
        <p:nvPicPr>
          <p:cNvPr id="14" name="Picture 13" descr="A graph of a graph with numbers and lines&#10;&#10;Description automatically generated with medium confidence">
            <a:extLst>
              <a:ext uri="{FF2B5EF4-FFF2-40B4-BE49-F238E27FC236}">
                <a16:creationId xmlns:a16="http://schemas.microsoft.com/office/drawing/2014/main" id="{245A3A6D-E035-BBDC-AB5B-68A6F06384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6195" y="0"/>
            <a:ext cx="7772400" cy="6224238"/>
          </a:xfrm>
          <a:prstGeom prst="rect">
            <a:avLst/>
          </a:prstGeom>
        </p:spPr>
      </p:pic>
      <p:sp>
        <p:nvSpPr>
          <p:cNvPr id="15" name="文本框 10">
            <a:extLst>
              <a:ext uri="{FF2B5EF4-FFF2-40B4-BE49-F238E27FC236}">
                <a16:creationId xmlns:a16="http://schemas.microsoft.com/office/drawing/2014/main" id="{63C50057-FBA6-BB64-8B7A-1FB463A5ED3B}"/>
              </a:ext>
            </a:extLst>
          </p:cNvPr>
          <p:cNvSpPr txBox="1"/>
          <p:nvPr/>
        </p:nvSpPr>
        <p:spPr>
          <a:xfrm>
            <a:off x="422031" y="2292623"/>
            <a:ext cx="338629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the 1-year period under study, the chosen stocks in conglomerates sector had returns very close to that of S&amp;P 500’s.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Standard deviation of the returns of the portfolio is </a:t>
            </a:r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0.071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181539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28F15D-1872-395C-E2DB-563AEECC3B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125" y="136526"/>
            <a:ext cx="8170426" cy="1270244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Consumer Cyclical S</a:t>
            </a:r>
            <a:r>
              <a:rPr lang="en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ecto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endParaRPr lang="en-CN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27B12C-1C07-666B-1D0E-981D3D03AE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3674" y="1157340"/>
            <a:ext cx="7063992" cy="2697526"/>
          </a:xfrm>
        </p:spPr>
        <p:txBody>
          <a:bodyPr>
            <a:normAutofit/>
          </a:bodyPr>
          <a:lstStyle/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Among all </a:t>
            </a:r>
            <a:r>
              <a:rPr lang="en-US" altLang="zh-CN" sz="1800" b="1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679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stocks in consumer cyclical sector, </a:t>
            </a:r>
            <a:r>
              <a:rPr lang="en-US" sz="1800" b="1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35</a:t>
            </a:r>
            <a:r>
              <a:rPr lang="en-US" altLang="zh-CN" sz="1800" b="1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which move forward to analysis process. Other stocks are dropped because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 </a:t>
            </a:r>
            <a:r>
              <a:rPr lang="en-US" altLang="zh-CN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stocks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lack EPS data; </a:t>
            </a: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stocks lack price data in a long period; </a:t>
            </a: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65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stocks lack debt data; </a:t>
            </a: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36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stocks lack shares data; </a:t>
            </a: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23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stocks lack EBITDA data; </a:t>
            </a: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175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stocks paid zero dividend; </a:t>
            </a: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stocks lack FCF data.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After eliminating outliers in the stocks by </a:t>
            </a: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IQR method with sensitivity = 1.5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(This may drop out some best-performing stocks), the stocks in Financial Services sector have the following distribution: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6CF373-9047-9757-03B2-1D3BACC8AC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30BF4-7B44-4B4D-9799-7C2B90B3FD94}" type="slidenum">
              <a:rPr lang="en-US" smtClean="0"/>
              <a:t>21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63ECAF-86C0-3B9C-5CA0-9A80F5FB0A32}"/>
              </a:ext>
            </a:extLst>
          </p:cNvPr>
          <p:cNvSpPr txBox="1"/>
          <p:nvPr/>
        </p:nvSpPr>
        <p:spPr>
          <a:xfrm>
            <a:off x="7358743" y="607106"/>
            <a:ext cx="530678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5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800" dirty="0">
              <a:solidFill>
                <a:schemeClr val="accent5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AE657311-A860-4879-598C-EEEAA788E4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4034577"/>
              </p:ext>
            </p:extLst>
          </p:nvPr>
        </p:nvGraphicFramePr>
        <p:xfrm>
          <a:off x="844061" y="4088584"/>
          <a:ext cx="8391490" cy="184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8298">
                  <a:extLst>
                    <a:ext uri="{9D8B030D-6E8A-4147-A177-3AD203B41FA5}">
                      <a16:colId xmlns:a16="http://schemas.microsoft.com/office/drawing/2014/main" val="193524710"/>
                    </a:ext>
                  </a:extLst>
                </a:gridCol>
                <a:gridCol w="1678298">
                  <a:extLst>
                    <a:ext uri="{9D8B030D-6E8A-4147-A177-3AD203B41FA5}">
                      <a16:colId xmlns:a16="http://schemas.microsoft.com/office/drawing/2014/main" val="3326805715"/>
                    </a:ext>
                  </a:extLst>
                </a:gridCol>
                <a:gridCol w="1678298">
                  <a:extLst>
                    <a:ext uri="{9D8B030D-6E8A-4147-A177-3AD203B41FA5}">
                      <a16:colId xmlns:a16="http://schemas.microsoft.com/office/drawing/2014/main" val="2247847394"/>
                    </a:ext>
                  </a:extLst>
                </a:gridCol>
                <a:gridCol w="1678298">
                  <a:extLst>
                    <a:ext uri="{9D8B030D-6E8A-4147-A177-3AD203B41FA5}">
                      <a16:colId xmlns:a16="http://schemas.microsoft.com/office/drawing/2014/main" val="524813708"/>
                    </a:ext>
                  </a:extLst>
                </a:gridCol>
                <a:gridCol w="1678298">
                  <a:extLst>
                    <a:ext uri="{9D8B030D-6E8A-4147-A177-3AD203B41FA5}">
                      <a16:colId xmlns:a16="http://schemas.microsoft.com/office/drawing/2014/main" val="2896350244"/>
                    </a:ext>
                  </a:extLst>
                </a:gridCol>
              </a:tblGrid>
              <a:tr h="29668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Median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979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Debt/EBITDA</a:t>
                      </a:r>
                    </a:p>
                  </a:txBody>
                  <a:tcP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8.37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-3.98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1.92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29763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Dividend Yield </a:t>
                      </a:r>
                    </a:p>
                  </a:txBody>
                  <a:tcP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13.30%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2.54%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1.67%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5385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EPS Yield </a:t>
                      </a:r>
                    </a:p>
                  </a:txBody>
                  <a:tcP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17.80%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-7.34%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6.09%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5.69%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7008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FCF Yield </a:t>
                      </a:r>
                    </a:p>
                  </a:txBody>
                  <a:tcP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24.15%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-13.57%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5.42%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5.29%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513609"/>
                  </a:ext>
                </a:extLst>
              </a:tr>
            </a:tbl>
          </a:graphicData>
        </a:graphic>
      </p:graphicFrame>
      <p:sp>
        <p:nvSpPr>
          <p:cNvPr id="7" name="文本框 6">
            <a:extLst>
              <a:ext uri="{FF2B5EF4-FFF2-40B4-BE49-F238E27FC236}">
                <a16:creationId xmlns:a16="http://schemas.microsoft.com/office/drawing/2014/main" id="{4A5B1F10-8EC1-0702-8BF4-12E518900570}"/>
              </a:ext>
            </a:extLst>
          </p:cNvPr>
          <p:cNvSpPr txBox="1"/>
          <p:nvPr/>
        </p:nvSpPr>
        <p:spPr>
          <a:xfrm>
            <a:off x="8105671" y="3182547"/>
            <a:ext cx="32565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Factors for Best-performing Filter:</a:t>
            </a:r>
          </a:p>
          <a:p>
            <a:r>
              <a:rPr lang="en-US" sz="1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30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6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150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Final Size of Portfolio = </a:t>
            </a:r>
            <a:r>
              <a:rPr lang="en-US" sz="1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21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5810660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464DD6-4C6D-6797-54A7-641E249006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774" y="-192861"/>
            <a:ext cx="5340180" cy="1256739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Consumer Cyclical S</a:t>
            </a:r>
            <a:r>
              <a:rPr lang="en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ector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3462F6-FE19-77D5-D09F-545BB12D5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30BF4-7B44-4B4D-9799-7C2B90B3FD94}" type="slidenum">
              <a:rPr lang="en-US" smtClean="0"/>
              <a:t>22</a:t>
            </a:fld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9C0DC14-22AE-28FC-6105-63DA84AC0217}"/>
              </a:ext>
            </a:extLst>
          </p:cNvPr>
          <p:cNvSpPr txBox="1"/>
          <p:nvPr/>
        </p:nvSpPr>
        <p:spPr>
          <a:xfrm>
            <a:off x="569407" y="619031"/>
            <a:ext cx="6008914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 but one of the best-performing stocks have </a:t>
            </a:r>
            <a:r>
              <a:rPr lang="en-US" sz="1600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Debt/EBITDA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between </a:t>
            </a:r>
            <a:r>
              <a:rPr lang="en-US" sz="1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0.0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1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2.0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compared to all 356 stocks with a range of </a:t>
            </a:r>
            <a:r>
              <a:rPr lang="en-US" sz="16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sz="16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3.98~8.37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(negative exist because of negative 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EBITDA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 but one of the best-performing stocks have a </a:t>
            </a:r>
            <a:r>
              <a:rPr lang="en-US" sz="1600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Dividend Yield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between </a:t>
            </a:r>
            <a:r>
              <a:rPr lang="en-US" sz="1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2%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en-US" sz="1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114%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compared to all 356 stocks with a range of </a:t>
            </a:r>
            <a:r>
              <a:rPr lang="en-US" sz="16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0.0%~13.30%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Most of the 21 stocks have </a:t>
            </a:r>
            <a:r>
              <a:rPr lang="en-US" sz="1600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EPS Yields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between </a:t>
            </a:r>
            <a:r>
              <a:rPr lang="en-US" sz="1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5%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1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88%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compared to all stocks in </a:t>
            </a:r>
            <a:r>
              <a:rPr lang="en-US" sz="16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-7.34%~17.80%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Most of the 21 stocks have </a:t>
            </a:r>
            <a:r>
              <a:rPr lang="en-US" sz="1600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FCF Yields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between </a:t>
            </a:r>
            <a:r>
              <a:rPr lang="en-US" sz="1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6%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1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131%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compared to all stocks in </a:t>
            </a:r>
            <a:r>
              <a:rPr lang="en-US" sz="16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-13.57%~24.15%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 descr="A chart with red dots&#10;&#10;Description automatically generated">
            <a:extLst>
              <a:ext uri="{FF2B5EF4-FFF2-40B4-BE49-F238E27FC236}">
                <a16:creationId xmlns:a16="http://schemas.microsoft.com/office/drawing/2014/main" id="{764B3D2B-8DB4-4051-A86F-B87C96AA12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9732" y="0"/>
            <a:ext cx="4937991" cy="3296204"/>
          </a:xfrm>
          <a:prstGeom prst="rect">
            <a:avLst/>
          </a:prstGeom>
        </p:spPr>
      </p:pic>
      <p:pic>
        <p:nvPicPr>
          <p:cNvPr id="10" name="Picture 9" descr="A graph with blue dots&#10;&#10;Description automatically generated">
            <a:extLst>
              <a:ext uri="{FF2B5EF4-FFF2-40B4-BE49-F238E27FC236}">
                <a16:creationId xmlns:a16="http://schemas.microsoft.com/office/drawing/2014/main" id="{A5DC81C1-0B0F-C1CE-8A3E-6C2A90F571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642" y="3365201"/>
            <a:ext cx="4893541" cy="3365518"/>
          </a:xfrm>
          <a:prstGeom prst="rect">
            <a:avLst/>
          </a:prstGeom>
        </p:spPr>
      </p:pic>
      <p:pic>
        <p:nvPicPr>
          <p:cNvPr id="12" name="Picture 11" descr="A graph with green dots&#10;&#10;Description automatically generated">
            <a:extLst>
              <a:ext uri="{FF2B5EF4-FFF2-40B4-BE49-F238E27FC236}">
                <a16:creationId xmlns:a16="http://schemas.microsoft.com/office/drawing/2014/main" id="{6AB8150E-4E30-20F1-6AB9-32C23498E2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9732" y="3419798"/>
            <a:ext cx="4734770" cy="3256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3371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95A48E-A1FB-F557-5215-DA9A886826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3545" y="460375"/>
            <a:ext cx="3244273" cy="1325563"/>
          </a:xfrm>
        </p:spPr>
        <p:txBody>
          <a:bodyPr>
            <a:normAutofit fontScale="90000"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Performance of Filtered Stocks in Consumer Cyclical Sector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D7C783D-743F-D935-9EEE-5D0CD4DDCD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30BF4-7B44-4B4D-9799-7C2B90B3FD94}" type="slidenum">
              <a:rPr lang="en-US" smtClean="0"/>
              <a:t>23</a:t>
            </a:fld>
            <a:endParaRPr lang="en-US"/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5BF910C2-59FD-AC54-4539-AE69F04134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4509190"/>
              </p:ext>
            </p:extLst>
          </p:nvPr>
        </p:nvGraphicFramePr>
        <p:xfrm>
          <a:off x="838200" y="4867275"/>
          <a:ext cx="10134599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16055">
                  <a:extLst>
                    <a:ext uri="{9D8B030D-6E8A-4147-A177-3AD203B41FA5}">
                      <a16:colId xmlns:a16="http://schemas.microsoft.com/office/drawing/2014/main" val="1210202032"/>
                    </a:ext>
                  </a:extLst>
                </a:gridCol>
                <a:gridCol w="1764145">
                  <a:extLst>
                    <a:ext uri="{9D8B030D-6E8A-4147-A177-3AD203B41FA5}">
                      <a16:colId xmlns:a16="http://schemas.microsoft.com/office/drawing/2014/main" val="1923971586"/>
                    </a:ext>
                  </a:extLst>
                </a:gridCol>
                <a:gridCol w="1708727">
                  <a:extLst>
                    <a:ext uri="{9D8B030D-6E8A-4147-A177-3AD203B41FA5}">
                      <a16:colId xmlns:a16="http://schemas.microsoft.com/office/drawing/2014/main" val="1955842763"/>
                    </a:ext>
                  </a:extLst>
                </a:gridCol>
                <a:gridCol w="1745672">
                  <a:extLst>
                    <a:ext uri="{9D8B030D-6E8A-4147-A177-3AD203B41FA5}">
                      <a16:colId xmlns:a16="http://schemas.microsoft.com/office/drawing/2014/main" val="21441761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Total 21 Filtered Stocks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60 Days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120 Days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Year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356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No. Stocks with Positive Returns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52053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No. Stocks with Returns Higher than S&amp;P 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30597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Total Average Returns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1.79%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9.68%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17.68%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3418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Returns of S&amp;P 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2.65%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6.89%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23.62%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22911"/>
                  </a:ext>
                </a:extLst>
              </a:tr>
            </a:tbl>
          </a:graphicData>
        </a:graphic>
      </p:graphicFrame>
      <p:sp>
        <p:nvSpPr>
          <p:cNvPr id="9" name="文本框 8">
            <a:extLst>
              <a:ext uri="{FF2B5EF4-FFF2-40B4-BE49-F238E27FC236}">
                <a16:creationId xmlns:a16="http://schemas.microsoft.com/office/drawing/2014/main" id="{640111BF-6605-52AF-4BD6-6F77F1A4DF25}"/>
              </a:ext>
            </a:extLst>
          </p:cNvPr>
          <p:cNvSpPr txBox="1"/>
          <p:nvPr/>
        </p:nvSpPr>
        <p:spPr>
          <a:xfrm>
            <a:off x="773545" y="2243756"/>
            <a:ext cx="267392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Investment Portfolio performs worse than S&amp;P 500 factors in 60-day and 1-year period but do has positive returns.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7E4FAF-B86D-FBE6-8DA8-CDA037E896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1708" y="136525"/>
            <a:ext cx="7772400" cy="4441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1131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C35226-7034-511D-BFF6-4A49C77256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30BF4-7B44-4B4D-9799-7C2B90B3FD94}" type="slidenum">
              <a:rPr lang="en-US" smtClean="0"/>
              <a:t>24</a:t>
            </a:fld>
            <a:endParaRPr lang="en-US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754553EE-B47F-76CB-9048-B5D3710212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3545" y="460375"/>
            <a:ext cx="3244273" cy="1325563"/>
          </a:xfrm>
        </p:spPr>
        <p:txBody>
          <a:bodyPr>
            <a:normAutofit fontScale="90000"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Performance of Filtered Stocks in Consumer Cyclical Sector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61210FB-6ADE-D4B4-D040-5CEA1471D8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7818" y="0"/>
            <a:ext cx="7772400" cy="6224238"/>
          </a:xfrm>
          <a:prstGeom prst="rect">
            <a:avLst/>
          </a:prstGeom>
        </p:spPr>
      </p:pic>
      <p:sp>
        <p:nvSpPr>
          <p:cNvPr id="8" name="文本框 10">
            <a:extLst>
              <a:ext uri="{FF2B5EF4-FFF2-40B4-BE49-F238E27FC236}">
                <a16:creationId xmlns:a16="http://schemas.microsoft.com/office/drawing/2014/main" id="{2A331835-9E3E-9039-C641-BD397DD6735D}"/>
              </a:ext>
            </a:extLst>
          </p:cNvPr>
          <p:cNvSpPr txBox="1"/>
          <p:nvPr/>
        </p:nvSpPr>
        <p:spPr>
          <a:xfrm>
            <a:off x="422031" y="2292623"/>
            <a:ext cx="338629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year period, the portfolio shares very similar trends and values with S&amp;P 500 factors, except in July 2023 when the returns reached 16% in just 2 months but dropped back quickly after then.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Standard deviation of the returns of the portfolio is </a:t>
            </a:r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0.061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787821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28F15D-1872-395C-E2DB-563AEECC3B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125" y="136525"/>
            <a:ext cx="5717512" cy="1350631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Consumer Defensive S</a:t>
            </a:r>
            <a:r>
              <a:rPr lang="en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ecto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endParaRPr lang="en-CN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27B12C-1C07-666B-1D0E-981D3D03AE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3674" y="1157340"/>
            <a:ext cx="7063992" cy="2697526"/>
          </a:xfrm>
        </p:spPr>
        <p:txBody>
          <a:bodyPr>
            <a:normAutofit/>
          </a:bodyPr>
          <a:lstStyle/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Among all </a:t>
            </a:r>
            <a:r>
              <a:rPr lang="en-US" altLang="zh-CN" sz="1800" b="1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261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stocks in consumer defensive sector, </a:t>
            </a:r>
            <a:r>
              <a:rPr lang="en-US" altLang="zh-CN" sz="1800" b="1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148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which move forward to analysis process. Other stocks are dropped because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altLang="zh-CN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stocks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lack EPS data; </a:t>
            </a: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stocks lack price data in a long period; </a:t>
            </a: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31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stocks lack debt data; </a:t>
            </a: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18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stocks lack shares data; </a:t>
            </a: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stocks lack EBITDA data; </a:t>
            </a: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52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stocks paid zero dividend.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After eliminating outliers in the stocks by </a:t>
            </a: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IQR method with sensitivity = 1.5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(This may drop out some best-performing stocks), the stocks in Financial Services sector have the following distribution: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6CF373-9047-9757-03B2-1D3BACC8AC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30BF4-7B44-4B4D-9799-7C2B90B3FD94}" type="slidenum">
              <a:rPr lang="en-US" smtClean="0"/>
              <a:t>25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63ECAF-86C0-3B9C-5CA0-9A80F5FB0A32}"/>
              </a:ext>
            </a:extLst>
          </p:cNvPr>
          <p:cNvSpPr txBox="1"/>
          <p:nvPr/>
        </p:nvSpPr>
        <p:spPr>
          <a:xfrm>
            <a:off x="7358743" y="607106"/>
            <a:ext cx="530678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5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800" dirty="0">
              <a:solidFill>
                <a:schemeClr val="accent5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AE657311-A860-4879-598C-EEEAA788E4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1048073"/>
              </p:ext>
            </p:extLst>
          </p:nvPr>
        </p:nvGraphicFramePr>
        <p:xfrm>
          <a:off x="844061" y="4088584"/>
          <a:ext cx="8391490" cy="184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8298">
                  <a:extLst>
                    <a:ext uri="{9D8B030D-6E8A-4147-A177-3AD203B41FA5}">
                      <a16:colId xmlns:a16="http://schemas.microsoft.com/office/drawing/2014/main" val="193524710"/>
                    </a:ext>
                  </a:extLst>
                </a:gridCol>
                <a:gridCol w="1678298">
                  <a:extLst>
                    <a:ext uri="{9D8B030D-6E8A-4147-A177-3AD203B41FA5}">
                      <a16:colId xmlns:a16="http://schemas.microsoft.com/office/drawing/2014/main" val="3326805715"/>
                    </a:ext>
                  </a:extLst>
                </a:gridCol>
                <a:gridCol w="1678298">
                  <a:extLst>
                    <a:ext uri="{9D8B030D-6E8A-4147-A177-3AD203B41FA5}">
                      <a16:colId xmlns:a16="http://schemas.microsoft.com/office/drawing/2014/main" val="2247847394"/>
                    </a:ext>
                  </a:extLst>
                </a:gridCol>
                <a:gridCol w="1678298">
                  <a:extLst>
                    <a:ext uri="{9D8B030D-6E8A-4147-A177-3AD203B41FA5}">
                      <a16:colId xmlns:a16="http://schemas.microsoft.com/office/drawing/2014/main" val="524813708"/>
                    </a:ext>
                  </a:extLst>
                </a:gridCol>
                <a:gridCol w="1678298">
                  <a:extLst>
                    <a:ext uri="{9D8B030D-6E8A-4147-A177-3AD203B41FA5}">
                      <a16:colId xmlns:a16="http://schemas.microsoft.com/office/drawing/2014/main" val="2896350244"/>
                    </a:ext>
                  </a:extLst>
                </a:gridCol>
              </a:tblGrid>
              <a:tr h="29668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Median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979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Debt/EBITDA</a:t>
                      </a:r>
                    </a:p>
                  </a:txBody>
                  <a:tcP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6.25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  <a:r>
                        <a:rPr lang="en-US" altLang="zh-CN" dirty="0"/>
                        <a:t>4.06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1.85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29763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Dividend Yield </a:t>
                      </a:r>
                    </a:p>
                  </a:txBody>
                  <a:tcP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14.62%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</a:t>
                      </a:r>
                      <a:r>
                        <a:rPr lang="en-US" altLang="zh-CN" dirty="0"/>
                        <a:t>1%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3.02%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2.23%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5385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EPS Yield </a:t>
                      </a:r>
                    </a:p>
                  </a:txBody>
                  <a:tcP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14.27%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  <a:r>
                        <a:rPr lang="en-US" altLang="zh-CN" dirty="0"/>
                        <a:t>4.10%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5.83%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5.26%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7008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FCF Yield </a:t>
                      </a:r>
                    </a:p>
                  </a:txBody>
                  <a:tcP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20.40%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  <a:r>
                        <a:rPr lang="en-US" altLang="zh-CN" dirty="0"/>
                        <a:t>9.57%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6.24%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5.33%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513609"/>
                  </a:ext>
                </a:extLst>
              </a:tr>
            </a:tbl>
          </a:graphicData>
        </a:graphic>
      </p:graphicFrame>
      <p:sp>
        <p:nvSpPr>
          <p:cNvPr id="7" name="文本框 6">
            <a:extLst>
              <a:ext uri="{FF2B5EF4-FFF2-40B4-BE49-F238E27FC236}">
                <a16:creationId xmlns:a16="http://schemas.microsoft.com/office/drawing/2014/main" id="{4A5B1F10-8EC1-0702-8BF4-12E518900570}"/>
              </a:ext>
            </a:extLst>
          </p:cNvPr>
          <p:cNvSpPr txBox="1"/>
          <p:nvPr/>
        </p:nvSpPr>
        <p:spPr>
          <a:xfrm>
            <a:off x="8105671" y="3182547"/>
            <a:ext cx="32565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Factors for Best-performing Filter:</a:t>
            </a:r>
          </a:p>
          <a:p>
            <a:r>
              <a:rPr lang="en-US" sz="1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15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6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50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Final Size of Portfolio = </a:t>
            </a:r>
            <a:r>
              <a:rPr lang="en-US" sz="1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16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797366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464DD6-4C6D-6797-54A7-641E249006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656" y="-219322"/>
            <a:ext cx="5340180" cy="1256739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Consumer Defensive S</a:t>
            </a:r>
            <a:r>
              <a:rPr lang="en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ector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3462F6-FE19-77D5-D09F-545BB12D5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30BF4-7B44-4B4D-9799-7C2B90B3FD94}" type="slidenum">
              <a:rPr lang="en-US" smtClean="0"/>
              <a:t>26</a:t>
            </a:fld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9C0DC14-22AE-28FC-6105-63DA84AC0217}"/>
              </a:ext>
            </a:extLst>
          </p:cNvPr>
          <p:cNvSpPr txBox="1"/>
          <p:nvPr/>
        </p:nvSpPr>
        <p:spPr>
          <a:xfrm>
            <a:off x="572656" y="691275"/>
            <a:ext cx="5908673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filtered 15 best-performing stocks have </a:t>
            </a:r>
            <a:r>
              <a:rPr lang="en-US" sz="1600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Debt/EBITDA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between </a:t>
            </a:r>
            <a:r>
              <a:rPr lang="en-US" sz="1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0.0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1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2.6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compared to all 148 stocks with a range of </a:t>
            </a:r>
            <a:r>
              <a:rPr lang="en-US" sz="16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sz="16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4.06~6.25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(negative exist because of negative 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EBITDA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 but one of the best-performing stocks have a </a:t>
            </a:r>
            <a:r>
              <a:rPr lang="en-US" sz="1600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Dividend Yield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between </a:t>
            </a:r>
            <a:r>
              <a:rPr lang="en-US" sz="1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1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%</a:t>
            </a:r>
            <a:r>
              <a:rPr lang="en-US" sz="1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en-US" sz="1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90</a:t>
            </a:r>
            <a:r>
              <a:rPr lang="en-US" altLang="zh-CN" sz="1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%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compared to all 148 stocks with a range of </a:t>
            </a:r>
            <a:r>
              <a:rPr lang="en-US" sz="16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0.0</a:t>
            </a:r>
            <a:r>
              <a:rPr lang="en-US" altLang="zh-CN" sz="16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1%</a:t>
            </a:r>
            <a:r>
              <a:rPr lang="en-US" sz="16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~</a:t>
            </a:r>
            <a:r>
              <a:rPr lang="en-US" altLang="zh-CN" sz="16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14.62%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Most of the 15 stocks have </a:t>
            </a:r>
            <a:r>
              <a:rPr lang="en-US" sz="1600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EPS Yields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between </a:t>
            </a:r>
            <a:r>
              <a:rPr lang="en-US" sz="1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US" altLang="zh-CN" sz="1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%</a:t>
            </a:r>
            <a:r>
              <a:rPr lang="zh-CN" altLang="en-US" sz="1600" b="1" i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altLang="zh-CN" sz="1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19%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compared to all stocks in </a:t>
            </a:r>
            <a:r>
              <a:rPr lang="en-US" sz="16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altLang="zh-CN" sz="16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4.10%</a:t>
            </a:r>
            <a:r>
              <a:rPr lang="en-US" sz="16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~</a:t>
            </a:r>
            <a:r>
              <a:rPr lang="en-US" altLang="zh-CN" sz="16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14.27%</a:t>
            </a:r>
            <a:endParaRPr lang="en-US" sz="1600" b="1" i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 but one of the 15 stocks have </a:t>
            </a:r>
            <a:r>
              <a:rPr lang="en-US" sz="1600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FCF Yields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between </a:t>
            </a:r>
            <a:r>
              <a:rPr lang="en-US" sz="1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US" altLang="zh-CN" sz="1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%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altLang="zh-CN" sz="1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65%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compared to all stocks in </a:t>
            </a:r>
            <a:r>
              <a:rPr lang="en-US" sz="16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altLang="zh-CN" sz="16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9.57%</a:t>
            </a:r>
            <a:r>
              <a:rPr lang="en-US" sz="16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~</a:t>
            </a:r>
            <a:r>
              <a:rPr lang="en-US" altLang="zh-CN" sz="16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20.40%</a:t>
            </a:r>
            <a:endParaRPr lang="en-US" sz="1600" b="1" i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 descr="A chart with red dots&#10;&#10;Description automatically generated">
            <a:extLst>
              <a:ext uri="{FF2B5EF4-FFF2-40B4-BE49-F238E27FC236}">
                <a16:creationId xmlns:a16="http://schemas.microsoft.com/office/drawing/2014/main" id="{48C4D06D-3A97-0CC4-F1EE-40AE2B3A15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3229" y="-1"/>
            <a:ext cx="5046115" cy="3321655"/>
          </a:xfrm>
          <a:prstGeom prst="rect">
            <a:avLst/>
          </a:prstGeom>
        </p:spPr>
      </p:pic>
      <p:pic>
        <p:nvPicPr>
          <p:cNvPr id="12" name="Picture 11" descr="A chart with green dots&#10;&#10;Description automatically generated">
            <a:extLst>
              <a:ext uri="{FF2B5EF4-FFF2-40B4-BE49-F238E27FC236}">
                <a16:creationId xmlns:a16="http://schemas.microsoft.com/office/drawing/2014/main" id="{C40D20FD-2155-799E-0C2D-6FEE396596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4209" y="3361760"/>
            <a:ext cx="5157287" cy="3496239"/>
          </a:xfrm>
          <a:prstGeom prst="rect">
            <a:avLst/>
          </a:prstGeom>
        </p:spPr>
      </p:pic>
      <p:pic>
        <p:nvPicPr>
          <p:cNvPr id="5" name="图片 4" descr="图表, 散点图&#10;&#10;描述已自动生成">
            <a:extLst>
              <a:ext uri="{FF2B5EF4-FFF2-40B4-BE49-F238E27FC236}">
                <a16:creationId xmlns:a16="http://schemas.microsoft.com/office/drawing/2014/main" id="{350C7BB2-0E58-F4C9-743A-A924F98DA2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227" y="3310531"/>
            <a:ext cx="5157286" cy="3547469"/>
          </a:xfrm>
          <a:prstGeom prst="rect">
            <a:avLst/>
          </a:prstGeom>
        </p:spPr>
      </p:pic>
      <p:sp>
        <p:nvSpPr>
          <p:cNvPr id="7" name="TextBox 10">
            <a:extLst>
              <a:ext uri="{FF2B5EF4-FFF2-40B4-BE49-F238E27FC236}">
                <a16:creationId xmlns:a16="http://schemas.microsoft.com/office/drawing/2014/main" id="{94A4E7C3-D9B6-15D8-EBAF-63C0543E90D4}"/>
              </a:ext>
            </a:extLst>
          </p:cNvPr>
          <p:cNvSpPr txBox="1"/>
          <p:nvPr/>
        </p:nvSpPr>
        <p:spPr>
          <a:xfrm>
            <a:off x="0" y="4918150"/>
            <a:ext cx="120240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BTI and STG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have been removed from the 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EPS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Yield plot since their numbers are extremely high</a:t>
            </a:r>
          </a:p>
        </p:txBody>
      </p:sp>
    </p:spTree>
    <p:extLst>
      <p:ext uri="{BB962C8B-B14F-4D97-AF65-F5344CB8AC3E}">
        <p14:creationId xmlns:p14="http://schemas.microsoft.com/office/powerpoint/2010/main" val="15641196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95A48E-A1FB-F557-5215-DA9A886826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3545" y="460375"/>
            <a:ext cx="3244273" cy="1325563"/>
          </a:xfrm>
        </p:spPr>
        <p:txBody>
          <a:bodyPr>
            <a:normAutofit fontScale="90000"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Performance of Filtered Stocks in Consumer Defensive Sector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D7C783D-743F-D935-9EEE-5D0CD4DDCD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30BF4-7B44-4B4D-9799-7C2B90B3FD94}" type="slidenum">
              <a:rPr lang="en-US" smtClean="0"/>
              <a:t>27</a:t>
            </a:fld>
            <a:endParaRPr lang="en-US"/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5BF910C2-59FD-AC54-4539-AE69F04134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986682"/>
              </p:ext>
            </p:extLst>
          </p:nvPr>
        </p:nvGraphicFramePr>
        <p:xfrm>
          <a:off x="838200" y="4867275"/>
          <a:ext cx="10134599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16055">
                  <a:extLst>
                    <a:ext uri="{9D8B030D-6E8A-4147-A177-3AD203B41FA5}">
                      <a16:colId xmlns:a16="http://schemas.microsoft.com/office/drawing/2014/main" val="1210202032"/>
                    </a:ext>
                  </a:extLst>
                </a:gridCol>
                <a:gridCol w="1764145">
                  <a:extLst>
                    <a:ext uri="{9D8B030D-6E8A-4147-A177-3AD203B41FA5}">
                      <a16:colId xmlns:a16="http://schemas.microsoft.com/office/drawing/2014/main" val="1923971586"/>
                    </a:ext>
                  </a:extLst>
                </a:gridCol>
                <a:gridCol w="1708727">
                  <a:extLst>
                    <a:ext uri="{9D8B030D-6E8A-4147-A177-3AD203B41FA5}">
                      <a16:colId xmlns:a16="http://schemas.microsoft.com/office/drawing/2014/main" val="1955842763"/>
                    </a:ext>
                  </a:extLst>
                </a:gridCol>
                <a:gridCol w="1745672">
                  <a:extLst>
                    <a:ext uri="{9D8B030D-6E8A-4147-A177-3AD203B41FA5}">
                      <a16:colId xmlns:a16="http://schemas.microsoft.com/office/drawing/2014/main" val="21441761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Total 16 Filtered Stocks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60 Days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120 Days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*1 Year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356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No. Stocks with Positive Returns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52053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No. Stocks with Returns Higher than S&amp;P 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30597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Total Average Returns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-1.77%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6.96%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21.73%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3418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Returns of S&amp;P 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2.65%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6.89%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23.62%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22911"/>
                  </a:ext>
                </a:extLst>
              </a:tr>
            </a:tbl>
          </a:graphicData>
        </a:graphic>
      </p:graphicFrame>
      <p:sp>
        <p:nvSpPr>
          <p:cNvPr id="9" name="文本框 8">
            <a:extLst>
              <a:ext uri="{FF2B5EF4-FFF2-40B4-BE49-F238E27FC236}">
                <a16:creationId xmlns:a16="http://schemas.microsoft.com/office/drawing/2014/main" id="{640111BF-6605-52AF-4BD6-6F77F1A4DF25}"/>
              </a:ext>
            </a:extLst>
          </p:cNvPr>
          <p:cNvSpPr txBox="1"/>
          <p:nvPr/>
        </p:nvSpPr>
        <p:spPr>
          <a:xfrm>
            <a:off x="773545" y="1961470"/>
            <a:ext cx="267392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Investment Portfolio give negative returns in 60-day period, but in longer periods their performances are close to that of S&amp;P 500’s.</a:t>
            </a:r>
          </a:p>
        </p:txBody>
      </p:sp>
      <p:pic>
        <p:nvPicPr>
          <p:cNvPr id="6" name="Picture 5" descr="A graph with numbers and lines&#10;&#10;Description automatically generated with medium confidence">
            <a:extLst>
              <a:ext uri="{FF2B5EF4-FFF2-40B4-BE49-F238E27FC236}">
                <a16:creationId xmlns:a16="http://schemas.microsoft.com/office/drawing/2014/main" id="{112539B9-3E6E-91BF-C247-64F6D7FC64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0822" y="105748"/>
            <a:ext cx="8025492" cy="458599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DF4BF0D7-7E36-3D26-03E8-1D7B7EAE5C97}"/>
              </a:ext>
            </a:extLst>
          </p:cNvPr>
          <p:cNvSpPr txBox="1"/>
          <p:nvPr/>
        </p:nvSpPr>
        <p:spPr>
          <a:xfrm>
            <a:off x="773544" y="4133178"/>
            <a:ext cx="30772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*KLG has no price data before 2023/09/27, so it is excluded from the calculation for 1 year’s returns</a:t>
            </a:r>
          </a:p>
        </p:txBody>
      </p:sp>
    </p:spTree>
    <p:extLst>
      <p:ext uri="{BB962C8B-B14F-4D97-AF65-F5344CB8AC3E}">
        <p14:creationId xmlns:p14="http://schemas.microsoft.com/office/powerpoint/2010/main" val="20696694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5C5658-2ED8-8030-B679-0D0965FFE4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30BF4-7B44-4B4D-9799-7C2B90B3FD94}" type="slidenum">
              <a:rPr lang="en-US" smtClean="0"/>
              <a:t>28</a:t>
            </a:fld>
            <a:endParaRPr lang="en-US" dirty="0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F993CA6F-30B2-C134-5FA1-9E6838DA71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3545" y="460375"/>
            <a:ext cx="3244273" cy="1325563"/>
          </a:xfrm>
        </p:spPr>
        <p:txBody>
          <a:bodyPr>
            <a:normAutofit fontScale="90000"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Performance of Filtered Stocks in Consumer Defensive Sector</a:t>
            </a:r>
          </a:p>
        </p:txBody>
      </p:sp>
      <p:pic>
        <p:nvPicPr>
          <p:cNvPr id="7" name="Picture 6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C1784B5D-827D-EACB-25E9-21B5D9CCD1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7066" y="0"/>
            <a:ext cx="7772400" cy="6224238"/>
          </a:xfrm>
          <a:prstGeom prst="rect">
            <a:avLst/>
          </a:prstGeom>
        </p:spPr>
      </p:pic>
      <p:sp>
        <p:nvSpPr>
          <p:cNvPr id="8" name="文本框 10">
            <a:extLst>
              <a:ext uri="{FF2B5EF4-FFF2-40B4-BE49-F238E27FC236}">
                <a16:creationId xmlns:a16="http://schemas.microsoft.com/office/drawing/2014/main" id="{BD9E19E9-55CC-B03F-9284-762156496294}"/>
              </a:ext>
            </a:extLst>
          </p:cNvPr>
          <p:cNvSpPr txBox="1"/>
          <p:nvPr/>
        </p:nvSpPr>
        <p:spPr>
          <a:xfrm>
            <a:off x="422031" y="2292623"/>
            <a:ext cx="338629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consumer defensive sector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’s portfolio</a:t>
            </a:r>
            <a:r>
              <a:rPr lang="en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was above the market average throughout the 1 year period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but at the end of the period the returns drop to a lower value close to average.</a:t>
            </a:r>
            <a:endParaRPr lang="en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Standard deviation of the returns of the portfolio is </a:t>
            </a:r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0.0</a:t>
            </a:r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77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408857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28F15D-1872-395C-E2DB-563AEECC3B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125" y="136525"/>
            <a:ext cx="4481565" cy="1350631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Consumer Goods S</a:t>
            </a:r>
            <a:r>
              <a:rPr lang="en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ecto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endParaRPr lang="en-CN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27B12C-1C07-666B-1D0E-981D3D03AE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3674" y="1157340"/>
            <a:ext cx="7063992" cy="2697526"/>
          </a:xfrm>
        </p:spPr>
        <p:txBody>
          <a:bodyPr>
            <a:normAutofit/>
          </a:bodyPr>
          <a:lstStyle/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Among all </a:t>
            </a:r>
            <a:r>
              <a:rPr lang="en-US" sz="1800" b="1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190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stocks in consumer goods sector, </a:t>
            </a:r>
            <a:r>
              <a:rPr lang="en-US" sz="1800" b="1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114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which move forward to analysis process. Other stocks are dropped because: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stock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lack EPS data; 9 stocks lack debt data; 2</a:t>
            </a: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stocks lack shares data; 6 stocks lack EBITDA data; 33 stocks paid zero dividend;  </a:t>
            </a: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stock lack FCF data.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After eliminating outliers in the stocks by </a:t>
            </a: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IQR method with sensitivity = 1.5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(This may drop out some best-performing stocks), the stocks in Financial Services sector have the following distribution: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6CF373-9047-9757-03B2-1D3BACC8AC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30BF4-7B44-4B4D-9799-7C2B90B3FD94}" type="slidenum">
              <a:rPr lang="en-US" smtClean="0"/>
              <a:t>29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63ECAF-86C0-3B9C-5CA0-9A80F5FB0A32}"/>
              </a:ext>
            </a:extLst>
          </p:cNvPr>
          <p:cNvSpPr txBox="1"/>
          <p:nvPr/>
        </p:nvSpPr>
        <p:spPr>
          <a:xfrm>
            <a:off x="7358743" y="607106"/>
            <a:ext cx="530678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5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800" dirty="0">
              <a:solidFill>
                <a:schemeClr val="accent5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AE657311-A860-4879-598C-EEEAA788E4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5941690"/>
              </p:ext>
            </p:extLst>
          </p:nvPr>
        </p:nvGraphicFramePr>
        <p:xfrm>
          <a:off x="844061" y="4088584"/>
          <a:ext cx="8391490" cy="184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8298">
                  <a:extLst>
                    <a:ext uri="{9D8B030D-6E8A-4147-A177-3AD203B41FA5}">
                      <a16:colId xmlns:a16="http://schemas.microsoft.com/office/drawing/2014/main" val="193524710"/>
                    </a:ext>
                  </a:extLst>
                </a:gridCol>
                <a:gridCol w="1678298">
                  <a:extLst>
                    <a:ext uri="{9D8B030D-6E8A-4147-A177-3AD203B41FA5}">
                      <a16:colId xmlns:a16="http://schemas.microsoft.com/office/drawing/2014/main" val="3326805715"/>
                    </a:ext>
                  </a:extLst>
                </a:gridCol>
                <a:gridCol w="1678298">
                  <a:extLst>
                    <a:ext uri="{9D8B030D-6E8A-4147-A177-3AD203B41FA5}">
                      <a16:colId xmlns:a16="http://schemas.microsoft.com/office/drawing/2014/main" val="2247847394"/>
                    </a:ext>
                  </a:extLst>
                </a:gridCol>
                <a:gridCol w="1678298">
                  <a:extLst>
                    <a:ext uri="{9D8B030D-6E8A-4147-A177-3AD203B41FA5}">
                      <a16:colId xmlns:a16="http://schemas.microsoft.com/office/drawing/2014/main" val="524813708"/>
                    </a:ext>
                  </a:extLst>
                </a:gridCol>
                <a:gridCol w="1678298">
                  <a:extLst>
                    <a:ext uri="{9D8B030D-6E8A-4147-A177-3AD203B41FA5}">
                      <a16:colId xmlns:a16="http://schemas.microsoft.com/office/drawing/2014/main" val="2896350244"/>
                    </a:ext>
                  </a:extLst>
                </a:gridCol>
              </a:tblGrid>
              <a:tr h="29668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Median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979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Debt/EBITDA</a:t>
                      </a:r>
                    </a:p>
                  </a:txBody>
                  <a:tcP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10.02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-1.03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2.78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29763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Dividend Yield </a:t>
                      </a:r>
                    </a:p>
                  </a:txBody>
                  <a:tcP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9.36%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</a:t>
                      </a:r>
                      <a:r>
                        <a:rPr lang="en-US" altLang="zh-CN" dirty="0"/>
                        <a:t>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3.08%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2.75%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5385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EPS Yield </a:t>
                      </a:r>
                    </a:p>
                  </a:txBody>
                  <a:tcP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15.34%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  <a:r>
                        <a:rPr lang="en-US" altLang="zh-CN" dirty="0"/>
                        <a:t>4.10%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6.09%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5.42%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7008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FCF Yield </a:t>
                      </a:r>
                    </a:p>
                  </a:txBody>
                  <a:tcP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19.03%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  <a:r>
                        <a:rPr lang="en-US" altLang="zh-CN" dirty="0"/>
                        <a:t>5.47%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6.72%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6.40%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513609"/>
                  </a:ext>
                </a:extLst>
              </a:tr>
            </a:tbl>
          </a:graphicData>
        </a:graphic>
      </p:graphicFrame>
      <p:sp>
        <p:nvSpPr>
          <p:cNvPr id="7" name="文本框 6">
            <a:extLst>
              <a:ext uri="{FF2B5EF4-FFF2-40B4-BE49-F238E27FC236}">
                <a16:creationId xmlns:a16="http://schemas.microsoft.com/office/drawing/2014/main" id="{4A5B1F10-8EC1-0702-8BF4-12E518900570}"/>
              </a:ext>
            </a:extLst>
          </p:cNvPr>
          <p:cNvSpPr txBox="1"/>
          <p:nvPr/>
        </p:nvSpPr>
        <p:spPr>
          <a:xfrm>
            <a:off x="8105671" y="3182547"/>
            <a:ext cx="32565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Factors for Best-performing Filter:</a:t>
            </a:r>
          </a:p>
          <a:p>
            <a:r>
              <a:rPr lang="en-US" sz="1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50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6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50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Final Size of Portfolio = </a:t>
            </a:r>
            <a:r>
              <a:rPr lang="en-US" sz="1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37436670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4E6D36-450E-F3DE-281C-F9FFC05CD4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184" y="-12683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Summary of Portfolios’ Returns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" name="内容占位符 4">
            <a:extLst>
              <a:ext uri="{FF2B5EF4-FFF2-40B4-BE49-F238E27FC236}">
                <a16:creationId xmlns:a16="http://schemas.microsoft.com/office/drawing/2014/main" id="{15DAD7D4-298B-A756-E88F-D2D31F34029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72783436"/>
              </p:ext>
            </p:extLst>
          </p:nvPr>
        </p:nvGraphicFramePr>
        <p:xfrm>
          <a:off x="400547" y="1059297"/>
          <a:ext cx="5658346" cy="526275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73424">
                  <a:extLst>
                    <a:ext uri="{9D8B030D-6E8A-4147-A177-3AD203B41FA5}">
                      <a16:colId xmlns:a16="http://schemas.microsoft.com/office/drawing/2014/main" val="3253037311"/>
                    </a:ext>
                  </a:extLst>
                </a:gridCol>
                <a:gridCol w="1907861">
                  <a:extLst>
                    <a:ext uri="{9D8B030D-6E8A-4147-A177-3AD203B41FA5}">
                      <a16:colId xmlns:a16="http://schemas.microsoft.com/office/drawing/2014/main" val="2432182510"/>
                    </a:ext>
                  </a:extLst>
                </a:gridCol>
                <a:gridCol w="825687">
                  <a:extLst>
                    <a:ext uri="{9D8B030D-6E8A-4147-A177-3AD203B41FA5}">
                      <a16:colId xmlns:a16="http://schemas.microsoft.com/office/drawing/2014/main" val="1006532689"/>
                    </a:ext>
                  </a:extLst>
                </a:gridCol>
                <a:gridCol w="825687">
                  <a:extLst>
                    <a:ext uri="{9D8B030D-6E8A-4147-A177-3AD203B41FA5}">
                      <a16:colId xmlns:a16="http://schemas.microsoft.com/office/drawing/2014/main" val="4073589171"/>
                    </a:ext>
                  </a:extLst>
                </a:gridCol>
                <a:gridCol w="825687">
                  <a:extLst>
                    <a:ext uri="{9D8B030D-6E8A-4147-A177-3AD203B41FA5}">
                      <a16:colId xmlns:a16="http://schemas.microsoft.com/office/drawing/2014/main" val="4088174740"/>
                    </a:ext>
                  </a:extLst>
                </a:gridCol>
              </a:tblGrid>
              <a:tr h="264048">
                <a:tc gridSpan="2"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Sector Name</a:t>
                      </a:r>
                    </a:p>
                  </a:txBody>
                  <a:tcPr marL="9525" marR="9525" marT="9525" marB="0" anchor="b"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60 Days</a:t>
                      </a:r>
                    </a:p>
                  </a:txBody>
                  <a:tcPr marL="9525" marR="9525" marT="9525" marB="0" anchor="b"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120 Days</a:t>
                      </a:r>
                    </a:p>
                  </a:txBody>
                  <a:tcPr marL="9525" marR="9525" marT="9525" marB="0" anchor="b"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1 Year</a:t>
                      </a:r>
                    </a:p>
                  </a:txBody>
                  <a:tcPr marL="9525" marR="9525" marT="9525" marB="0" anchor="b"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2084175"/>
                  </a:ext>
                </a:extLst>
              </a:tr>
              <a:tr h="227214">
                <a:tc rowSpan="3"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Basic Materials</a:t>
                      </a:r>
                    </a:p>
                  </a:txBody>
                  <a:tcPr marL="9525" marR="9525" marT="9525" marB="0" anchor="ctr"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% With positive return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56%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67%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78%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65578009"/>
                  </a:ext>
                </a:extLst>
              </a:tr>
              <a:tr h="22721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% Outperforming the market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56%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44%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39%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8323242"/>
                  </a:ext>
                </a:extLst>
              </a:tr>
              <a:tr h="22721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Total Average Return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3.40%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7.34%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28.21%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3063259"/>
                  </a:ext>
                </a:extLst>
              </a:tr>
              <a:tr h="227214">
                <a:tc rowSpan="3"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Consumer Cyclical</a:t>
                      </a:r>
                    </a:p>
                  </a:txBody>
                  <a:tcPr marL="9525" marR="9525" marT="9525" marB="0" anchor="ctr"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% With positive return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52%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71%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67%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74079785"/>
                  </a:ext>
                </a:extLst>
              </a:tr>
              <a:tr h="22721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% Outperforming the market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48%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43%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33%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0479691"/>
                  </a:ext>
                </a:extLst>
              </a:tr>
              <a:tr h="22721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Total Average Return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1.79%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9.68%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17.68%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0348734"/>
                  </a:ext>
                </a:extLst>
              </a:tr>
              <a:tr h="227214">
                <a:tc rowSpan="3"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Consumer Defensive</a:t>
                      </a:r>
                    </a:p>
                  </a:txBody>
                  <a:tcPr marL="9525" marR="9525" marT="9525" marB="0" anchor="ctr"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% With positive return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38%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56%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69%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70019541"/>
                  </a:ext>
                </a:extLst>
              </a:tr>
              <a:tr h="22721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% Outperforming the market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31%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50%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31%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8229242"/>
                  </a:ext>
                </a:extLst>
              </a:tr>
              <a:tr h="22721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Total Average Return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-1.77%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6.96%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21.73%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9687335"/>
                  </a:ext>
                </a:extLst>
              </a:tr>
              <a:tr h="227214">
                <a:tc rowSpan="3"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Consumer Goods </a:t>
                      </a:r>
                    </a:p>
                  </a:txBody>
                  <a:tcPr marL="9525" marR="9525" marT="9525" marB="0" anchor="ctr"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% With positive return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42%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58%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50%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29129333"/>
                  </a:ext>
                </a:extLst>
              </a:tr>
              <a:tr h="22721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% Outperforming the market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25%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33%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17%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9387350"/>
                  </a:ext>
                </a:extLst>
              </a:tr>
              <a:tr h="22721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Total Average Return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-2.71%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1.69%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8.53%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4726688"/>
                  </a:ext>
                </a:extLst>
              </a:tr>
              <a:tr h="227214">
                <a:tc rowSpan="3"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Communication Service </a:t>
                      </a:r>
                    </a:p>
                  </a:txBody>
                  <a:tcPr marL="9525" marR="9525" marT="9525" marB="0" anchor="ctr"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% With positive return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45%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45%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55%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04466314"/>
                  </a:ext>
                </a:extLst>
              </a:tr>
              <a:tr h="22721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% Outperforming the market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25%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20%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20%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3984206"/>
                  </a:ext>
                </a:extLst>
              </a:tr>
              <a:tr h="22721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Total Average Return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2.40%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-1.09%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5.98%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2967637"/>
                  </a:ext>
                </a:extLst>
              </a:tr>
              <a:tr h="227214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Conglomerates</a:t>
                      </a:r>
                    </a:p>
                  </a:txBody>
                  <a:tcPr marL="9525" marR="9525" marT="9525" marB="0" anchor="ctr"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% </a:t>
                      </a:r>
                      <a:r>
                        <a:rPr lang="en-US" sz="1100" u="none" strike="noStrike" dirty="0">
                          <a:effectLst/>
                        </a:rPr>
                        <a:t>With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positive return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67%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67%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67%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12162359"/>
                  </a:ext>
                </a:extLst>
              </a:tr>
              <a:tr h="22721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% </a:t>
                      </a:r>
                      <a:r>
                        <a:rPr lang="en-US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Outperforming the market</a:t>
                      </a:r>
                    </a:p>
                  </a:txBody>
                  <a:tcPr marL="9525" marR="9525" marT="9525" marB="0" anchor="b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50%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33%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33%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8011051"/>
                  </a:ext>
                </a:extLst>
              </a:tr>
              <a:tr h="22721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Total Average Return</a:t>
                      </a:r>
                    </a:p>
                  </a:txBody>
                  <a:tcPr marL="9525" marR="9525" marT="9525" marB="0" anchor="b"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0.65%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8.49%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17.28%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4129828"/>
                  </a:ext>
                </a:extLst>
              </a:tr>
              <a:tr h="227214">
                <a:tc rowSpan="3"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Energy</a:t>
                      </a:r>
                    </a:p>
                  </a:txBody>
                  <a:tcPr marL="9525" marR="9525" marT="9525" marB="0" anchor="ctr"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% </a:t>
                      </a:r>
                      <a:r>
                        <a:rPr lang="en-US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With positive return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67%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86%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95%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13672247"/>
                  </a:ext>
                </a:extLst>
              </a:tr>
              <a:tr h="22721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% </a:t>
                      </a:r>
                      <a:r>
                        <a:rPr lang="en-US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Outperforming the market</a:t>
                      </a:r>
                    </a:p>
                  </a:txBody>
                  <a:tcPr marL="9525" marR="9525" marT="9525" marB="0" anchor="b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38%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81%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52%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7967951"/>
                  </a:ext>
                </a:extLst>
              </a:tr>
              <a:tr h="227214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Total Average Return</a:t>
                      </a:r>
                    </a:p>
                  </a:txBody>
                  <a:tcPr marL="9525" marR="9525" marT="9525" marB="0" anchor="b"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5.47%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16.17%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43.15%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9179732"/>
                  </a:ext>
                </a:extLst>
              </a:tr>
              <a:tr h="227214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S&amp;P 500 Factors</a:t>
                      </a:r>
                    </a:p>
                  </a:txBody>
                  <a:tcPr marL="9525" marR="9525" marT="9525" marB="0" anchor="ctr"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Returns</a:t>
                      </a:r>
                    </a:p>
                  </a:txBody>
                  <a:tcPr marL="9525" marR="9525" marT="9525" marB="0" anchor="b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dirty="0"/>
                        <a:t>2.65%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6.89%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23.62%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23321706"/>
                  </a:ext>
                </a:extLst>
              </a:tr>
            </a:tbl>
          </a:graphicData>
        </a:graphic>
      </p:graphicFrame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7004ABA-3CE7-893E-F21B-FD11E1317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30BF4-7B44-4B4D-9799-7C2B90B3FD94}" type="slidenum">
              <a:rPr lang="en-US" smtClean="0"/>
              <a:t>3</a:t>
            </a:fld>
            <a:endParaRPr lang="en-US"/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ED6CBD92-205D-4C87-4F5D-7F03B4B7D0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7676252"/>
              </p:ext>
            </p:extLst>
          </p:nvPr>
        </p:nvGraphicFramePr>
        <p:xfrm>
          <a:off x="6058893" y="1059296"/>
          <a:ext cx="5695453" cy="526275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54186">
                  <a:extLst>
                    <a:ext uri="{9D8B030D-6E8A-4147-A177-3AD203B41FA5}">
                      <a16:colId xmlns:a16="http://schemas.microsoft.com/office/drawing/2014/main" val="3272243888"/>
                    </a:ext>
                  </a:extLst>
                </a:gridCol>
                <a:gridCol w="1952080">
                  <a:extLst>
                    <a:ext uri="{9D8B030D-6E8A-4147-A177-3AD203B41FA5}">
                      <a16:colId xmlns:a16="http://schemas.microsoft.com/office/drawing/2014/main" val="2605609587"/>
                    </a:ext>
                  </a:extLst>
                </a:gridCol>
                <a:gridCol w="839496">
                  <a:extLst>
                    <a:ext uri="{9D8B030D-6E8A-4147-A177-3AD203B41FA5}">
                      <a16:colId xmlns:a16="http://schemas.microsoft.com/office/drawing/2014/main" val="1500083462"/>
                    </a:ext>
                  </a:extLst>
                </a:gridCol>
                <a:gridCol w="829381">
                  <a:extLst>
                    <a:ext uri="{9D8B030D-6E8A-4147-A177-3AD203B41FA5}">
                      <a16:colId xmlns:a16="http://schemas.microsoft.com/office/drawing/2014/main" val="845126001"/>
                    </a:ext>
                  </a:extLst>
                </a:gridCol>
                <a:gridCol w="820310">
                  <a:extLst>
                    <a:ext uri="{9D8B030D-6E8A-4147-A177-3AD203B41FA5}">
                      <a16:colId xmlns:a16="http://schemas.microsoft.com/office/drawing/2014/main" val="1995808598"/>
                    </a:ext>
                  </a:extLst>
                </a:gridCol>
              </a:tblGrid>
              <a:tr h="264049">
                <a:tc gridSpan="2"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Sector Name</a:t>
                      </a:r>
                    </a:p>
                  </a:txBody>
                  <a:tcPr marL="9525" marR="9525" marT="9525" marB="0" anchor="b"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60 Days</a:t>
                      </a:r>
                    </a:p>
                  </a:txBody>
                  <a:tcPr marL="9525" marR="9525" marT="9525" marB="0" anchor="b"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120 Days</a:t>
                      </a:r>
                    </a:p>
                  </a:txBody>
                  <a:tcPr marL="9525" marR="9525" marT="9525" marB="0" anchor="b"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1 Year</a:t>
                      </a:r>
                    </a:p>
                  </a:txBody>
                  <a:tcPr marL="9525" marR="9525" marT="9525" marB="0" anchor="b"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2493515"/>
                  </a:ext>
                </a:extLst>
              </a:tr>
              <a:tr h="227214">
                <a:tc rowSpan="3"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Financial Services </a:t>
                      </a:r>
                    </a:p>
                  </a:txBody>
                  <a:tcPr marL="9525" marR="9525" marT="9525" marB="0" anchor="ctr"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% </a:t>
                      </a:r>
                      <a:r>
                        <a:rPr lang="en-US" sz="1100" u="none" strike="noStrike" dirty="0">
                          <a:effectLst/>
                        </a:rPr>
                        <a:t>With</a:t>
                      </a:r>
                      <a:r>
                        <a:rPr lang="en-US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positive return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67%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78%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89%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74802740"/>
                  </a:ext>
                </a:extLst>
              </a:tr>
              <a:tr h="22721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% </a:t>
                      </a:r>
                      <a:r>
                        <a:rPr lang="en-US" sz="1100" u="none" strike="noStrike" dirty="0">
                          <a:effectLst/>
                        </a:rPr>
                        <a:t>Outperforming</a:t>
                      </a:r>
                      <a:r>
                        <a:rPr lang="en-US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the market</a:t>
                      </a:r>
                    </a:p>
                  </a:txBody>
                  <a:tcPr marL="9525" marR="9525" marT="9525" marB="0" anchor="b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50%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44%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56%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7109716"/>
                  </a:ext>
                </a:extLst>
              </a:tr>
              <a:tr h="22721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Total Average Return</a:t>
                      </a:r>
                    </a:p>
                  </a:txBody>
                  <a:tcPr marL="9525" marR="9525" marT="9525" marB="0" anchor="b"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4.42%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8.71%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35.34%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285826"/>
                  </a:ext>
                </a:extLst>
              </a:tr>
              <a:tr h="227214">
                <a:tc rowSpan="3"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Healthcare</a:t>
                      </a:r>
                    </a:p>
                  </a:txBody>
                  <a:tcPr marL="9525" marR="9525" marT="9525" marB="0" anchor="ctr"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% </a:t>
                      </a:r>
                      <a:r>
                        <a:rPr lang="en-US" sz="1100" u="none" strike="noStrike" dirty="0">
                          <a:effectLst/>
                        </a:rPr>
                        <a:t>With</a:t>
                      </a:r>
                      <a:r>
                        <a:rPr lang="en-US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positive return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58%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79%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74%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53726082"/>
                  </a:ext>
                </a:extLst>
              </a:tr>
              <a:tr h="22721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% </a:t>
                      </a:r>
                      <a:r>
                        <a:rPr lang="en-US" sz="1100" u="none" strike="noStrike" dirty="0">
                          <a:effectLst/>
                        </a:rPr>
                        <a:t>Outperforming</a:t>
                      </a:r>
                      <a:r>
                        <a:rPr lang="en-US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the market</a:t>
                      </a:r>
                    </a:p>
                  </a:txBody>
                  <a:tcPr marL="9525" marR="9525" marT="9525" marB="0" anchor="b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53%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47%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37%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4441370"/>
                  </a:ext>
                </a:extLst>
              </a:tr>
              <a:tr h="22721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Total Average Return</a:t>
                      </a:r>
                    </a:p>
                  </a:txBody>
                  <a:tcPr marL="9525" marR="9525" marT="9525" marB="0" anchor="b"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4.42%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10.96%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17.13%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166611"/>
                  </a:ext>
                </a:extLst>
              </a:tr>
              <a:tr h="227214">
                <a:tc rowSpan="3"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Industrial Goods</a:t>
                      </a:r>
                    </a:p>
                  </a:txBody>
                  <a:tcPr marL="9525" marR="9525" marT="9525" marB="0" anchor="ctr"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% </a:t>
                      </a:r>
                      <a:r>
                        <a:rPr lang="en-US" sz="1100" u="none" strike="noStrike" dirty="0">
                          <a:effectLst/>
                        </a:rPr>
                        <a:t>With</a:t>
                      </a:r>
                      <a:r>
                        <a:rPr lang="en-US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positive return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33%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67%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89%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69814264"/>
                  </a:ext>
                </a:extLst>
              </a:tr>
              <a:tr h="22721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% </a:t>
                      </a:r>
                      <a:r>
                        <a:rPr lang="en-US" sz="1100" u="none" strike="noStrike" dirty="0">
                          <a:effectLst/>
                        </a:rPr>
                        <a:t>Outperforming</a:t>
                      </a:r>
                      <a:r>
                        <a:rPr lang="en-US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the market</a:t>
                      </a:r>
                    </a:p>
                  </a:txBody>
                  <a:tcPr marL="9525" marR="9525" marT="9525" marB="0" anchor="b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33%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33%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89%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8755999"/>
                  </a:ext>
                </a:extLst>
              </a:tr>
              <a:tr h="22721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Total Average Return</a:t>
                      </a:r>
                    </a:p>
                  </a:txBody>
                  <a:tcPr marL="9525" marR="9525" marT="9525" marB="0" anchor="b"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0.11%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12.23%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50.53%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7874972"/>
                  </a:ext>
                </a:extLst>
              </a:tr>
              <a:tr h="227214">
                <a:tc rowSpan="3"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Industrials</a:t>
                      </a:r>
                    </a:p>
                  </a:txBody>
                  <a:tcPr marL="9525" marR="9525" marT="9525" marB="0" anchor="ctr"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% </a:t>
                      </a:r>
                      <a:r>
                        <a:rPr lang="en-US" sz="1100" u="none" strike="noStrike" dirty="0">
                          <a:effectLst/>
                        </a:rPr>
                        <a:t>With</a:t>
                      </a:r>
                      <a:r>
                        <a:rPr lang="en-US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positive return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60%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80%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65%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58160526"/>
                  </a:ext>
                </a:extLst>
              </a:tr>
              <a:tr h="22721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% </a:t>
                      </a:r>
                      <a:r>
                        <a:rPr lang="en-US" sz="1100" u="none" strike="noStrike" dirty="0">
                          <a:effectLst/>
                        </a:rPr>
                        <a:t>Outperforming</a:t>
                      </a:r>
                      <a:r>
                        <a:rPr lang="en-US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the market</a:t>
                      </a:r>
                    </a:p>
                  </a:txBody>
                  <a:tcPr marL="9525" marR="9525" marT="9525" marB="0" anchor="b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60%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55%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55%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4401440"/>
                  </a:ext>
                </a:extLst>
              </a:tr>
              <a:tr h="22721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Total Average Return</a:t>
                      </a:r>
                    </a:p>
                  </a:txBody>
                  <a:tcPr marL="9525" marR="9525" marT="9525" marB="0" anchor="b"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11.59%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24.74%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44.88%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0677039"/>
                  </a:ext>
                </a:extLst>
              </a:tr>
              <a:tr h="227214">
                <a:tc rowSpan="3"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Services </a:t>
                      </a:r>
                    </a:p>
                  </a:txBody>
                  <a:tcPr marL="9525" marR="9525" marT="9525" marB="0" anchor="ctr"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% </a:t>
                      </a:r>
                      <a:r>
                        <a:rPr lang="en-US" sz="1100" u="none" strike="noStrike" dirty="0">
                          <a:effectLst/>
                        </a:rPr>
                        <a:t>With</a:t>
                      </a:r>
                      <a:r>
                        <a:rPr lang="en-US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positive return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47%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58%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63%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0785730"/>
                  </a:ext>
                </a:extLst>
              </a:tr>
              <a:tr h="22721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% </a:t>
                      </a:r>
                      <a:r>
                        <a:rPr lang="en-US" sz="1100" u="none" strike="noStrike" dirty="0">
                          <a:effectLst/>
                        </a:rPr>
                        <a:t>Outperforming</a:t>
                      </a:r>
                      <a:r>
                        <a:rPr lang="en-US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the market</a:t>
                      </a:r>
                    </a:p>
                  </a:txBody>
                  <a:tcPr marL="9525" marR="9525" marT="9525" marB="0" anchor="b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42%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47%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37%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9902264"/>
                  </a:ext>
                </a:extLst>
              </a:tr>
              <a:tr h="22721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Total Average Return</a:t>
                      </a:r>
                    </a:p>
                  </a:txBody>
                  <a:tcPr marL="9525" marR="9525" marT="9525" marB="0" anchor="b"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5.21%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12.30%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30.27%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3650137"/>
                  </a:ext>
                </a:extLst>
              </a:tr>
              <a:tr h="227214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Technology</a:t>
                      </a:r>
                    </a:p>
                  </a:txBody>
                  <a:tcPr marL="9525" marR="9525" marT="9525" marB="0" anchor="ctr"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% </a:t>
                      </a:r>
                      <a:r>
                        <a:rPr lang="en-US" sz="1100" u="none" strike="noStrike" dirty="0">
                          <a:effectLst/>
                        </a:rPr>
                        <a:t>With</a:t>
                      </a:r>
                      <a:r>
                        <a:rPr lang="en-US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positive return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58%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79%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74%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70676120"/>
                  </a:ext>
                </a:extLst>
              </a:tr>
              <a:tr h="22721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% </a:t>
                      </a:r>
                      <a:r>
                        <a:rPr lang="en-US" sz="1100" u="none" strike="noStrike" dirty="0">
                          <a:effectLst/>
                        </a:rPr>
                        <a:t>Outperforming</a:t>
                      </a:r>
                      <a:r>
                        <a:rPr lang="en-US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the market</a:t>
                      </a:r>
                    </a:p>
                  </a:txBody>
                  <a:tcPr marL="9525" marR="9525" marT="9525" marB="0" anchor="b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53%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47%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37%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0533435"/>
                  </a:ext>
                </a:extLst>
              </a:tr>
              <a:tr h="22721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Total Average Return</a:t>
                      </a:r>
                    </a:p>
                  </a:txBody>
                  <a:tcPr marL="9525" marR="9525" marT="9525" marB="0" anchor="b"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4.42%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10.96%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17.13%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1433322"/>
                  </a:ext>
                </a:extLst>
              </a:tr>
              <a:tr h="227214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Utilities</a:t>
                      </a:r>
                    </a:p>
                  </a:txBody>
                  <a:tcPr marL="9525" marR="9525" marT="9525" marB="0" anchor="ctr"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% </a:t>
                      </a:r>
                      <a:r>
                        <a:rPr lang="en-US" sz="1100" u="none" strike="noStrike" dirty="0">
                          <a:effectLst/>
                        </a:rPr>
                        <a:t>With</a:t>
                      </a:r>
                      <a:r>
                        <a:rPr lang="en-US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positive return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67%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78%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67%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10260989"/>
                  </a:ext>
                </a:extLst>
              </a:tr>
              <a:tr h="22721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% </a:t>
                      </a:r>
                      <a:r>
                        <a:rPr lang="en-US" sz="1100" u="none" strike="noStrike" dirty="0">
                          <a:effectLst/>
                        </a:rPr>
                        <a:t>Outperforming</a:t>
                      </a:r>
                      <a:r>
                        <a:rPr lang="en-US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the market</a:t>
                      </a:r>
                    </a:p>
                  </a:txBody>
                  <a:tcPr marL="9525" marR="9525" marT="9525" marB="0" anchor="b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33%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44%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33%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515798"/>
                  </a:ext>
                </a:extLst>
              </a:tr>
              <a:tr h="22721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Total Average Return</a:t>
                      </a:r>
                    </a:p>
                  </a:txBody>
                  <a:tcPr marL="9525" marR="9525" marT="9525" marB="0" anchor="b"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-1.33%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10.26%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14.52%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3883577"/>
                  </a:ext>
                </a:extLst>
              </a:tr>
              <a:tr h="227214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S&amp;P 500 Factors</a:t>
                      </a:r>
                    </a:p>
                  </a:txBody>
                  <a:tcPr marL="9525" marR="9525" marT="9525" marB="0" anchor="ctr"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Returns</a:t>
                      </a:r>
                    </a:p>
                  </a:txBody>
                  <a:tcPr marL="9525" marR="9525" marT="9525" marB="0" anchor="b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dirty="0"/>
                        <a:t>2.65%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6.89%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23.62%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55325734"/>
                  </a:ext>
                </a:extLst>
              </a:tr>
            </a:tbl>
          </a:graphicData>
        </a:graphic>
      </p:graphicFrame>
      <p:sp>
        <p:nvSpPr>
          <p:cNvPr id="3" name="文本框 2">
            <a:extLst>
              <a:ext uri="{FF2B5EF4-FFF2-40B4-BE49-F238E27FC236}">
                <a16:creationId xmlns:a16="http://schemas.microsoft.com/office/drawing/2014/main" id="{5F9D9522-0D17-67E1-CCD0-E05BD65A3BA5}"/>
              </a:ext>
            </a:extLst>
          </p:cNvPr>
          <p:cNvSpPr txBox="1"/>
          <p:nvPr/>
        </p:nvSpPr>
        <p:spPr>
          <a:xfrm>
            <a:off x="400547" y="6444476"/>
            <a:ext cx="595001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*None of the </a:t>
            </a:r>
            <a:r>
              <a:rPr lang="en-US" sz="1200" i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301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stocks in </a:t>
            </a:r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Other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Sector passes the filter before being taken into analysis.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58046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464DD6-4C6D-6797-54A7-641E249006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6955" y="-193816"/>
            <a:ext cx="5340180" cy="1256739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Consumer Goods S</a:t>
            </a:r>
            <a:r>
              <a:rPr lang="en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ector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3462F6-FE19-77D5-D09F-545BB12D5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30BF4-7B44-4B4D-9799-7C2B90B3FD94}" type="slidenum">
              <a:rPr lang="en-US" smtClean="0"/>
              <a:t>30</a:t>
            </a:fld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9C0DC14-22AE-28FC-6105-63DA84AC0217}"/>
              </a:ext>
            </a:extLst>
          </p:cNvPr>
          <p:cNvSpPr txBox="1"/>
          <p:nvPr/>
        </p:nvSpPr>
        <p:spPr>
          <a:xfrm>
            <a:off x="599460" y="619032"/>
            <a:ext cx="5642760" cy="280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filtered best-performing stocks have </a:t>
            </a:r>
            <a:r>
              <a:rPr lang="en-US" sz="1600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Debt/EBITDA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between </a:t>
            </a:r>
            <a:r>
              <a:rPr lang="en-US" sz="1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0.0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1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2.7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compared to all 114 stocks with a range of </a:t>
            </a:r>
            <a:r>
              <a:rPr lang="en-US" sz="16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sz="16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1.03~10.02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(negative exist because of negative 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EBITDA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Most of the best-performing stocks have a </a:t>
            </a:r>
            <a:r>
              <a:rPr lang="en-US" sz="1600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Dividend Yield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between </a:t>
            </a:r>
            <a:r>
              <a:rPr lang="en-US" sz="1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sz="1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%</a:t>
            </a:r>
            <a:r>
              <a:rPr lang="en-US" sz="1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en-US" sz="1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31%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compared to all 114 stocks with a range of </a:t>
            </a:r>
            <a:r>
              <a:rPr lang="en-US" sz="16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zh-CN" sz="16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%</a:t>
            </a:r>
            <a:r>
              <a:rPr lang="en-US" sz="16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~</a:t>
            </a:r>
            <a:r>
              <a:rPr lang="en-US" altLang="zh-CN" sz="16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9.36%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 but one of the 12 stocks have </a:t>
            </a:r>
            <a:r>
              <a:rPr lang="en-US" sz="1600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EPS Yields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between </a:t>
            </a:r>
            <a:r>
              <a:rPr lang="en-US" sz="1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US" altLang="zh-CN" sz="1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%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1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  <a:r>
              <a:rPr lang="en-US" altLang="zh-CN" sz="1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%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compared to all stocks in </a:t>
            </a:r>
            <a:r>
              <a:rPr lang="en-US" sz="16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-4</a:t>
            </a:r>
            <a:r>
              <a:rPr lang="en-US" altLang="zh-CN" sz="16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.10%</a:t>
            </a:r>
            <a:r>
              <a:rPr lang="en-US" sz="16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~15</a:t>
            </a:r>
            <a:r>
              <a:rPr lang="en-US" altLang="zh-CN" sz="16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.34%</a:t>
            </a:r>
            <a:endParaRPr lang="en-US" sz="1600" b="1" i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 but one of the 12 stocks have </a:t>
            </a:r>
            <a:r>
              <a:rPr lang="en-US" sz="1600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FCF Yields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between </a:t>
            </a:r>
            <a:r>
              <a:rPr lang="en-US" sz="1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US" altLang="zh-CN" sz="1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%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1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65</a:t>
            </a:r>
            <a:r>
              <a:rPr lang="en-US" altLang="zh-CN" sz="1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%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compared to all stocks in </a:t>
            </a:r>
            <a:r>
              <a:rPr lang="en-US" sz="16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altLang="zh-CN" sz="16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5.47%</a:t>
            </a:r>
            <a:r>
              <a:rPr lang="en-US" sz="16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~</a:t>
            </a:r>
            <a:r>
              <a:rPr lang="en-US" altLang="zh-CN" sz="16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19.03%</a:t>
            </a:r>
            <a:endParaRPr lang="en-US" sz="1600" b="1" i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B989126-DBA3-9FB3-90A5-2EE877218F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4142" y="22002"/>
            <a:ext cx="4938398" cy="3321964"/>
          </a:xfrm>
          <a:prstGeom prst="rect">
            <a:avLst/>
          </a:prstGeom>
        </p:spPr>
      </p:pic>
      <p:pic>
        <p:nvPicPr>
          <p:cNvPr id="10" name="Picture 9" descr="A graph with blue dots&#10;&#10;Description automatically generated">
            <a:extLst>
              <a:ext uri="{FF2B5EF4-FFF2-40B4-BE49-F238E27FC236}">
                <a16:creationId xmlns:a16="http://schemas.microsoft.com/office/drawing/2014/main" id="{B27BEE34-B404-1FA9-1ABD-A26A956C9F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545" y="3235185"/>
            <a:ext cx="5149674" cy="3622816"/>
          </a:xfrm>
          <a:prstGeom prst="rect">
            <a:avLst/>
          </a:prstGeom>
        </p:spPr>
      </p:pic>
      <p:pic>
        <p:nvPicPr>
          <p:cNvPr id="12" name="Picture 11" descr="A graph with green dots and numbers&#10;&#10;Description automatically generated">
            <a:extLst>
              <a:ext uri="{FF2B5EF4-FFF2-40B4-BE49-F238E27FC236}">
                <a16:creationId xmlns:a16="http://schemas.microsoft.com/office/drawing/2014/main" id="{6F675D61-8D51-0387-08EB-82F7ECE546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3495" y="3343967"/>
            <a:ext cx="5037357" cy="3492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165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95A48E-A1FB-F557-5215-DA9A886826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3545" y="460375"/>
            <a:ext cx="3244273" cy="1325563"/>
          </a:xfrm>
        </p:spPr>
        <p:txBody>
          <a:bodyPr>
            <a:normAutofit fontScale="90000"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Performance of Filtered Stocks in Consumer Goods Sector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D7C783D-743F-D935-9EEE-5D0CD4DDCD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30BF4-7B44-4B4D-9799-7C2B90B3FD94}" type="slidenum">
              <a:rPr lang="en-US" smtClean="0"/>
              <a:t>31</a:t>
            </a:fld>
            <a:endParaRPr lang="en-US"/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5BF910C2-59FD-AC54-4539-AE69F04134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9082876"/>
              </p:ext>
            </p:extLst>
          </p:nvPr>
        </p:nvGraphicFramePr>
        <p:xfrm>
          <a:off x="838200" y="4867275"/>
          <a:ext cx="10134599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16055">
                  <a:extLst>
                    <a:ext uri="{9D8B030D-6E8A-4147-A177-3AD203B41FA5}">
                      <a16:colId xmlns:a16="http://schemas.microsoft.com/office/drawing/2014/main" val="1210202032"/>
                    </a:ext>
                  </a:extLst>
                </a:gridCol>
                <a:gridCol w="1764145">
                  <a:extLst>
                    <a:ext uri="{9D8B030D-6E8A-4147-A177-3AD203B41FA5}">
                      <a16:colId xmlns:a16="http://schemas.microsoft.com/office/drawing/2014/main" val="1923971586"/>
                    </a:ext>
                  </a:extLst>
                </a:gridCol>
                <a:gridCol w="1708727">
                  <a:extLst>
                    <a:ext uri="{9D8B030D-6E8A-4147-A177-3AD203B41FA5}">
                      <a16:colId xmlns:a16="http://schemas.microsoft.com/office/drawing/2014/main" val="1955842763"/>
                    </a:ext>
                  </a:extLst>
                </a:gridCol>
                <a:gridCol w="1745672">
                  <a:extLst>
                    <a:ext uri="{9D8B030D-6E8A-4147-A177-3AD203B41FA5}">
                      <a16:colId xmlns:a16="http://schemas.microsoft.com/office/drawing/2014/main" val="21441761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Total 12 Filtered Stocks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60 Days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120 Days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Year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356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No. Stocks with Positive Returns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52053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No. Stocks with Returns Higher than S&amp;P 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30597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Total Average Returns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-2.71%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1.69%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8.53%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3418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Returns of S&amp;P 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2.65%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6.89%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23.62%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22911"/>
                  </a:ext>
                </a:extLst>
              </a:tr>
            </a:tbl>
          </a:graphicData>
        </a:graphic>
      </p:graphicFrame>
      <p:sp>
        <p:nvSpPr>
          <p:cNvPr id="9" name="文本框 8">
            <a:extLst>
              <a:ext uri="{FF2B5EF4-FFF2-40B4-BE49-F238E27FC236}">
                <a16:creationId xmlns:a16="http://schemas.microsoft.com/office/drawing/2014/main" id="{640111BF-6605-52AF-4BD6-6F77F1A4DF25}"/>
              </a:ext>
            </a:extLst>
          </p:cNvPr>
          <p:cNvSpPr txBox="1"/>
          <p:nvPr/>
        </p:nvSpPr>
        <p:spPr>
          <a:xfrm>
            <a:off x="773545" y="2243756"/>
            <a:ext cx="267392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Investment Portfolio performs below average in all three periods, especially in 60 days where they failed to provide positive returns.</a:t>
            </a:r>
          </a:p>
        </p:txBody>
      </p:sp>
      <p:pic>
        <p:nvPicPr>
          <p:cNvPr id="6" name="Picture 5" descr="A graph with different colored squares&#10;&#10;Description automatically generated with medium confidence">
            <a:extLst>
              <a:ext uri="{FF2B5EF4-FFF2-40B4-BE49-F238E27FC236}">
                <a16:creationId xmlns:a16="http://schemas.microsoft.com/office/drawing/2014/main" id="{A81DF609-BF9A-B0EA-9CE3-60D7B553EA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9936" y="136525"/>
            <a:ext cx="7772400" cy="4441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3703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841E29-9034-576C-4325-88CC8A2A9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30BF4-7B44-4B4D-9799-7C2B90B3FD94}" type="slidenum">
              <a:rPr lang="en-US" smtClean="0"/>
              <a:t>32</a:t>
            </a:fld>
            <a:endParaRPr lang="en-US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5E9B1626-B001-8528-1B9D-33230CCB1D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3545" y="460375"/>
            <a:ext cx="3244273" cy="1325563"/>
          </a:xfrm>
        </p:spPr>
        <p:txBody>
          <a:bodyPr>
            <a:normAutofit fontScale="90000"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Performance of Filtered Stocks in Consumer Goods Sector</a:t>
            </a:r>
          </a:p>
        </p:txBody>
      </p:sp>
      <p:pic>
        <p:nvPicPr>
          <p:cNvPr id="7" name="Picture 6" descr="A graph of a graph with numbers and lines&#10;&#10;Description automatically generated with medium confidence">
            <a:extLst>
              <a:ext uri="{FF2B5EF4-FFF2-40B4-BE49-F238E27FC236}">
                <a16:creationId xmlns:a16="http://schemas.microsoft.com/office/drawing/2014/main" id="{3102B5A7-A704-B0C4-33A2-B0489C72A3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0" y="0"/>
            <a:ext cx="7772400" cy="6224238"/>
          </a:xfrm>
          <a:prstGeom prst="rect">
            <a:avLst/>
          </a:prstGeom>
        </p:spPr>
      </p:pic>
      <p:sp>
        <p:nvSpPr>
          <p:cNvPr id="8" name="文本框 10">
            <a:extLst>
              <a:ext uri="{FF2B5EF4-FFF2-40B4-BE49-F238E27FC236}">
                <a16:creationId xmlns:a16="http://schemas.microsoft.com/office/drawing/2014/main" id="{6D0A5F02-C9B9-39CF-E7C8-32E5F4A40387}"/>
              </a:ext>
            </a:extLst>
          </p:cNvPr>
          <p:cNvSpPr txBox="1"/>
          <p:nvPr/>
        </p:nvSpPr>
        <p:spPr>
          <a:xfrm>
            <a:off x="422031" y="2292623"/>
            <a:ext cx="338629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year period, although the chosen stocks in Consumer Goods sector had positive returns all year round and performed mostly better than average in 2023, they were significantly dropped behind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since 2024.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Standard deviation of the returns of the portfolio is </a:t>
            </a:r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0.028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095705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5C3FF4-02AD-B305-B379-00C58266A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30BF4-7B44-4B4D-9799-7C2B90B3FD94}" type="slidenum">
              <a:rPr lang="en-US" smtClean="0"/>
              <a:t>33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AED6D0C-8082-8A09-6602-1061B58FE99C}"/>
              </a:ext>
            </a:extLst>
          </p:cNvPr>
          <p:cNvSpPr txBox="1">
            <a:spLocks/>
          </p:cNvSpPr>
          <p:nvPr/>
        </p:nvSpPr>
        <p:spPr>
          <a:xfrm>
            <a:off x="1065125" y="136525"/>
            <a:ext cx="4481565" cy="13506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Energy S</a:t>
            </a:r>
            <a:r>
              <a:rPr lang="en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ecto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endParaRPr lang="en-CN" sz="320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4218F47-3463-3D79-7576-4D4604279C21}"/>
              </a:ext>
            </a:extLst>
          </p:cNvPr>
          <p:cNvSpPr txBox="1">
            <a:spLocks/>
          </p:cNvSpPr>
          <p:nvPr/>
        </p:nvSpPr>
        <p:spPr>
          <a:xfrm>
            <a:off x="763674" y="1157340"/>
            <a:ext cx="7063992" cy="26975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Among all </a:t>
            </a:r>
            <a:r>
              <a:rPr lang="en-US" sz="1800" b="1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275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stocks in energy sector, </a:t>
            </a:r>
            <a:r>
              <a:rPr lang="en-US" sz="1800" b="1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200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which move forward to analysis process. Other stocks are dropped because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altLang="zh-CN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stocks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lack EPS data; </a:t>
            </a: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26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stocks lack debt data; </a:t>
            </a: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stocks lack shares data; </a:t>
            </a: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stocks lack EBITDA data; </a:t>
            </a: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28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stocks paid zero dividend.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After eliminating outliers in the stocks by </a:t>
            </a: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IQR method with sensitivity = 1.5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(This may drop out some best-performing stocks), the stocks in Financial Services sector have the following distribution:</a:t>
            </a:r>
          </a:p>
        </p:txBody>
      </p:sp>
      <p:graphicFrame>
        <p:nvGraphicFramePr>
          <p:cNvPr id="7" name="表格 5">
            <a:extLst>
              <a:ext uri="{FF2B5EF4-FFF2-40B4-BE49-F238E27FC236}">
                <a16:creationId xmlns:a16="http://schemas.microsoft.com/office/drawing/2014/main" id="{AFE8CE23-DBC4-8B18-A48A-D6DB1EFE50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0048881"/>
              </p:ext>
            </p:extLst>
          </p:nvPr>
        </p:nvGraphicFramePr>
        <p:xfrm>
          <a:off x="844061" y="4088584"/>
          <a:ext cx="8391490" cy="184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8298">
                  <a:extLst>
                    <a:ext uri="{9D8B030D-6E8A-4147-A177-3AD203B41FA5}">
                      <a16:colId xmlns:a16="http://schemas.microsoft.com/office/drawing/2014/main" val="193524710"/>
                    </a:ext>
                  </a:extLst>
                </a:gridCol>
                <a:gridCol w="1678298">
                  <a:extLst>
                    <a:ext uri="{9D8B030D-6E8A-4147-A177-3AD203B41FA5}">
                      <a16:colId xmlns:a16="http://schemas.microsoft.com/office/drawing/2014/main" val="3326805715"/>
                    </a:ext>
                  </a:extLst>
                </a:gridCol>
                <a:gridCol w="1678298">
                  <a:extLst>
                    <a:ext uri="{9D8B030D-6E8A-4147-A177-3AD203B41FA5}">
                      <a16:colId xmlns:a16="http://schemas.microsoft.com/office/drawing/2014/main" val="2247847394"/>
                    </a:ext>
                  </a:extLst>
                </a:gridCol>
                <a:gridCol w="1678298">
                  <a:extLst>
                    <a:ext uri="{9D8B030D-6E8A-4147-A177-3AD203B41FA5}">
                      <a16:colId xmlns:a16="http://schemas.microsoft.com/office/drawing/2014/main" val="524813708"/>
                    </a:ext>
                  </a:extLst>
                </a:gridCol>
                <a:gridCol w="1678298">
                  <a:extLst>
                    <a:ext uri="{9D8B030D-6E8A-4147-A177-3AD203B41FA5}">
                      <a16:colId xmlns:a16="http://schemas.microsoft.com/office/drawing/2014/main" val="2896350244"/>
                    </a:ext>
                  </a:extLst>
                </a:gridCol>
              </a:tblGrid>
              <a:tr h="29668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Median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979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Debt/EBITDA</a:t>
                      </a:r>
                    </a:p>
                  </a:txBody>
                  <a:tcP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6.79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-1.17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1.91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1.44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29763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Dividend Yield </a:t>
                      </a:r>
                    </a:p>
                  </a:txBody>
                  <a:tcP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</a:t>
                      </a:r>
                      <a:r>
                        <a:rPr lang="en-US" altLang="zh-CN" dirty="0"/>
                        <a:t>.17%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</a:t>
                      </a:r>
                      <a:r>
                        <a:rPr lang="en-US" altLang="zh-CN" dirty="0"/>
                        <a:t>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  <a:r>
                        <a:rPr lang="en-US" altLang="zh-CN" dirty="0"/>
                        <a:t>.32%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  <a:r>
                        <a:rPr lang="en-US" altLang="zh-CN" dirty="0"/>
                        <a:t>.14%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5385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EPS Yield </a:t>
                      </a:r>
                    </a:p>
                  </a:txBody>
                  <a:tcP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24.69%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  <a:r>
                        <a:rPr lang="en-US" altLang="zh-CN" dirty="0"/>
                        <a:t>8.79%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8.52%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8.02%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7008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FCF Yield </a:t>
                      </a:r>
                    </a:p>
                  </a:txBody>
                  <a:tcP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29.33%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-16.00%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7.12%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7.34%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513609"/>
                  </a:ext>
                </a:extLst>
              </a:tr>
            </a:tbl>
          </a:graphicData>
        </a:graphic>
      </p:graphicFrame>
      <p:sp>
        <p:nvSpPr>
          <p:cNvPr id="8" name="文本框 6">
            <a:extLst>
              <a:ext uri="{FF2B5EF4-FFF2-40B4-BE49-F238E27FC236}">
                <a16:creationId xmlns:a16="http://schemas.microsoft.com/office/drawing/2014/main" id="{9F2470B7-7D07-71DC-5624-72619DF4161C}"/>
              </a:ext>
            </a:extLst>
          </p:cNvPr>
          <p:cNvSpPr txBox="1"/>
          <p:nvPr/>
        </p:nvSpPr>
        <p:spPr>
          <a:xfrm>
            <a:off x="8105671" y="3182547"/>
            <a:ext cx="32565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Factors for Best-performing Filter:</a:t>
            </a:r>
          </a:p>
          <a:p>
            <a:r>
              <a:rPr lang="en-US" sz="1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50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6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100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Final Size of Portfolio = </a:t>
            </a:r>
            <a:r>
              <a:rPr lang="en-US" sz="1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21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967345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5711F9-7ECE-96B9-DF33-69F2A7F55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30BF4-7B44-4B4D-9799-7C2B90B3FD94}" type="slidenum">
              <a:rPr lang="en-US" smtClean="0"/>
              <a:t>34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CB7AC17-B902-7C0A-B989-5C4A2A024D79}"/>
              </a:ext>
            </a:extLst>
          </p:cNvPr>
          <p:cNvSpPr txBox="1">
            <a:spLocks/>
          </p:cNvSpPr>
          <p:nvPr/>
        </p:nvSpPr>
        <p:spPr>
          <a:xfrm>
            <a:off x="1274541" y="-111665"/>
            <a:ext cx="5551877" cy="1256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Energy S</a:t>
            </a:r>
            <a:r>
              <a:rPr lang="en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ector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B722F7-D3F9-7AEB-2BAC-1A9AA87627CC}"/>
              </a:ext>
            </a:extLst>
          </p:cNvPr>
          <p:cNvSpPr txBox="1"/>
          <p:nvPr/>
        </p:nvSpPr>
        <p:spPr>
          <a:xfrm>
            <a:off x="659245" y="789116"/>
            <a:ext cx="5907487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filtered best-performing stocks have </a:t>
            </a:r>
            <a:r>
              <a:rPr lang="en-US" sz="1600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Debt/EBITDA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between </a:t>
            </a:r>
            <a:r>
              <a:rPr lang="en-US" sz="1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0.0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1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1.5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compared to all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57 stocks with a range of </a:t>
            </a:r>
            <a:r>
              <a:rPr lang="en-US" sz="16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sz="16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1.17~6.79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(negative exist because of negative 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EBITDA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 but one of the best-performing stocks have a </a:t>
            </a:r>
            <a:r>
              <a:rPr lang="en-US" sz="1600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Dividend Yield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between </a:t>
            </a:r>
            <a:r>
              <a:rPr lang="en-US" sz="1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altLang="zh-CN" sz="1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%</a:t>
            </a:r>
            <a:r>
              <a:rPr lang="en-US" sz="1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en-US" sz="1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23</a:t>
            </a:r>
            <a:r>
              <a:rPr lang="en-US" altLang="zh-CN" sz="1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%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compared to all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57 stocks with a range of </a:t>
            </a:r>
            <a:r>
              <a:rPr lang="en-US" sz="16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zh-CN" sz="16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%</a:t>
            </a:r>
            <a:r>
              <a:rPr lang="en-US" sz="16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~</a:t>
            </a:r>
            <a:r>
              <a:rPr lang="en-US" altLang="zh-CN" sz="16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17.17%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Most of the 21 stocks have </a:t>
            </a:r>
            <a:r>
              <a:rPr lang="en-US" sz="1600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EPS Yields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between </a:t>
            </a:r>
            <a:r>
              <a:rPr lang="en-US" sz="1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r>
              <a:rPr lang="en-US" altLang="zh-CN" sz="1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%</a:t>
            </a:r>
            <a:r>
              <a:rPr lang="en-US" sz="1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sz="1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27.5%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compared to all stocks in </a:t>
            </a:r>
            <a:r>
              <a:rPr lang="en-US" sz="16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-8.79%~24.69%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Most of the 21 stocks have </a:t>
            </a:r>
            <a:r>
              <a:rPr lang="en-US" sz="1600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FCF Yields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between </a:t>
            </a:r>
            <a:r>
              <a:rPr lang="en-US" sz="1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8%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1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35%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compared to all stocks in </a:t>
            </a:r>
            <a:r>
              <a:rPr lang="en-US" sz="16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-16%~29.33%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A graph with red dots&#10;&#10;Description automatically generated">
            <a:extLst>
              <a:ext uri="{FF2B5EF4-FFF2-40B4-BE49-F238E27FC236}">
                <a16:creationId xmlns:a16="http://schemas.microsoft.com/office/drawing/2014/main" id="{6BD465E1-3106-FFF2-B5A0-3393274301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104" y="36611"/>
            <a:ext cx="4664202" cy="3317048"/>
          </a:xfrm>
          <a:prstGeom prst="rect">
            <a:avLst/>
          </a:prstGeom>
        </p:spPr>
      </p:pic>
      <p:pic>
        <p:nvPicPr>
          <p:cNvPr id="9" name="Picture 8" descr="A graph with blue dots&#10;&#10;Description automatically generated">
            <a:extLst>
              <a:ext uri="{FF2B5EF4-FFF2-40B4-BE49-F238E27FC236}">
                <a16:creationId xmlns:a16="http://schemas.microsoft.com/office/drawing/2014/main" id="{1512C5F9-8ECA-0776-F632-508E287E64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245" y="3353659"/>
            <a:ext cx="5034973" cy="3504341"/>
          </a:xfrm>
          <a:prstGeom prst="rect">
            <a:avLst/>
          </a:prstGeom>
        </p:spPr>
      </p:pic>
      <p:pic>
        <p:nvPicPr>
          <p:cNvPr id="13" name="Picture 12" descr="A graph with green dots and numbers&#10;&#10;Description automatically generated">
            <a:extLst>
              <a:ext uri="{FF2B5EF4-FFF2-40B4-BE49-F238E27FC236}">
                <a16:creationId xmlns:a16="http://schemas.microsoft.com/office/drawing/2014/main" id="{D7943D58-B548-D58C-B034-B8D320C5D5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4671" y="3453573"/>
            <a:ext cx="4787068" cy="3404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1394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3D19D6-FAF3-E897-4D1D-161A87B33F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30BF4-7B44-4B4D-9799-7C2B90B3FD94}" type="slidenum">
              <a:rPr lang="en-US" smtClean="0"/>
              <a:t>35</a:t>
            </a:fld>
            <a:endParaRPr lang="en-US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ECC758AD-E325-CFB4-1790-5C70426CE27A}"/>
              </a:ext>
            </a:extLst>
          </p:cNvPr>
          <p:cNvSpPr txBox="1">
            <a:spLocks/>
          </p:cNvSpPr>
          <p:nvPr/>
        </p:nvSpPr>
        <p:spPr>
          <a:xfrm>
            <a:off x="773545" y="460375"/>
            <a:ext cx="324427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Performance of Filtered Stocks in 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Energy sector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表格 7">
            <a:extLst>
              <a:ext uri="{FF2B5EF4-FFF2-40B4-BE49-F238E27FC236}">
                <a16:creationId xmlns:a16="http://schemas.microsoft.com/office/drawing/2014/main" id="{32AF16BE-E1EB-E450-E0FE-9F1E72DFFE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6965646"/>
              </p:ext>
            </p:extLst>
          </p:nvPr>
        </p:nvGraphicFramePr>
        <p:xfrm>
          <a:off x="838200" y="4867275"/>
          <a:ext cx="10134599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16055">
                  <a:extLst>
                    <a:ext uri="{9D8B030D-6E8A-4147-A177-3AD203B41FA5}">
                      <a16:colId xmlns:a16="http://schemas.microsoft.com/office/drawing/2014/main" val="1210202032"/>
                    </a:ext>
                  </a:extLst>
                </a:gridCol>
                <a:gridCol w="1764145">
                  <a:extLst>
                    <a:ext uri="{9D8B030D-6E8A-4147-A177-3AD203B41FA5}">
                      <a16:colId xmlns:a16="http://schemas.microsoft.com/office/drawing/2014/main" val="1923971586"/>
                    </a:ext>
                  </a:extLst>
                </a:gridCol>
                <a:gridCol w="1708727">
                  <a:extLst>
                    <a:ext uri="{9D8B030D-6E8A-4147-A177-3AD203B41FA5}">
                      <a16:colId xmlns:a16="http://schemas.microsoft.com/office/drawing/2014/main" val="1955842763"/>
                    </a:ext>
                  </a:extLst>
                </a:gridCol>
                <a:gridCol w="1745672">
                  <a:extLst>
                    <a:ext uri="{9D8B030D-6E8A-4147-A177-3AD203B41FA5}">
                      <a16:colId xmlns:a16="http://schemas.microsoft.com/office/drawing/2014/main" val="21441761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Total 21 Filtered Stocks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60 Days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120 Days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Year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356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No. Stocks with Positive Returns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52053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No. Stocks with Returns Higher than S&amp;P 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30597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Total Average Returns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5.47%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16.17%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43.15%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3418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Returns of S&amp;P 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2.65%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6.89%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23.62%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22911"/>
                  </a:ext>
                </a:extLst>
              </a:tr>
            </a:tbl>
          </a:graphicData>
        </a:graphic>
      </p:graphicFrame>
      <p:sp>
        <p:nvSpPr>
          <p:cNvPr id="7" name="文本框 8">
            <a:extLst>
              <a:ext uri="{FF2B5EF4-FFF2-40B4-BE49-F238E27FC236}">
                <a16:creationId xmlns:a16="http://schemas.microsoft.com/office/drawing/2014/main" id="{86758DB6-2866-AE00-4F4D-48D42D4678D7}"/>
              </a:ext>
            </a:extLst>
          </p:cNvPr>
          <p:cNvSpPr txBox="1"/>
          <p:nvPr/>
        </p:nvSpPr>
        <p:spPr>
          <a:xfrm>
            <a:off x="773545" y="2243756"/>
            <a:ext cx="267392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Most Filtered Stocks have above-average returns rate in 60-day, 120-day and 1-year sector; they perform especially well in a longer term. </a:t>
            </a:r>
          </a:p>
        </p:txBody>
      </p:sp>
      <p:pic>
        <p:nvPicPr>
          <p:cNvPr id="12" name="Picture 11" descr="A graph of different colored bars&#10;&#10;Description automatically generated">
            <a:extLst>
              <a:ext uri="{FF2B5EF4-FFF2-40B4-BE49-F238E27FC236}">
                <a16:creationId xmlns:a16="http://schemas.microsoft.com/office/drawing/2014/main" id="{C5EFD8D5-3222-EE72-7EB7-55D4BF3ED4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6054" y="0"/>
            <a:ext cx="8134351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1870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CAE6E0-02DE-8055-06A7-C06AEEB31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30BF4-7B44-4B4D-9799-7C2B90B3FD94}" type="slidenum">
              <a:rPr lang="en-US" smtClean="0"/>
              <a:t>36</a:t>
            </a:fld>
            <a:endParaRPr lang="en-US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B3332C43-7288-E86B-7F25-5CB68085CC6B}"/>
              </a:ext>
            </a:extLst>
          </p:cNvPr>
          <p:cNvSpPr txBox="1">
            <a:spLocks/>
          </p:cNvSpPr>
          <p:nvPr/>
        </p:nvSpPr>
        <p:spPr>
          <a:xfrm>
            <a:off x="773545" y="460375"/>
            <a:ext cx="324427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Performance of Filtered Stocks in 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Energy sector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本框 10">
            <a:extLst>
              <a:ext uri="{FF2B5EF4-FFF2-40B4-BE49-F238E27FC236}">
                <a16:creationId xmlns:a16="http://schemas.microsoft.com/office/drawing/2014/main" id="{4649AF76-6BC8-05FA-C863-B60EC8B63C78}"/>
              </a:ext>
            </a:extLst>
          </p:cNvPr>
          <p:cNvSpPr txBox="1"/>
          <p:nvPr/>
        </p:nvSpPr>
        <p:spPr>
          <a:xfrm>
            <a:off x="422031" y="2292623"/>
            <a:ext cx="338629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portfolio in</a:t>
            </a:r>
            <a:r>
              <a:rPr lang="en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energy sector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performed </a:t>
            </a:r>
            <a:r>
              <a:rPr lang="en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above the market average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significantly</a:t>
            </a:r>
            <a:r>
              <a:rPr lang="en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 year round, with positive returns and finally reach above 40%.</a:t>
            </a:r>
            <a:endParaRPr lang="en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Standard deviation of the returns of the portfolio is </a:t>
            </a:r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</a:t>
            </a:r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102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8" name="Picture 7" descr="A graph with blue and orange lines&#10;&#10;Description automatically generated">
            <a:extLst>
              <a:ext uri="{FF2B5EF4-FFF2-40B4-BE49-F238E27FC236}">
                <a16:creationId xmlns:a16="http://schemas.microsoft.com/office/drawing/2014/main" id="{EB621E71-4983-9206-9408-7ED6531347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7984" y="-37681"/>
            <a:ext cx="7772400" cy="6258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2869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28F15D-1872-395C-E2DB-563AEECC3B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125" y="136525"/>
            <a:ext cx="4481565" cy="1350631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inancial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ervices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ecto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endParaRPr lang="en-CN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27B12C-1C07-666B-1D0E-981D3D03AE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3674" y="1157340"/>
            <a:ext cx="7063992" cy="2697526"/>
          </a:xfrm>
        </p:spPr>
        <p:txBody>
          <a:bodyPr>
            <a:normAutofit/>
          </a:bodyPr>
          <a:lstStyle/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Among all </a:t>
            </a:r>
            <a:r>
              <a:rPr lang="en-US" sz="1800" b="1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1,372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stocks in financial services sector, </a:t>
            </a:r>
            <a:r>
              <a:rPr lang="en-US" sz="1800" b="1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357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which move forward to analysis process. Other stocks are dropped because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1) </a:t>
            </a:r>
            <a:r>
              <a:rPr lang="en-US" altLang="zh-CN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270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stocks have no financial data in the database; 2) </a:t>
            </a:r>
            <a:r>
              <a:rPr lang="en-US" altLang="zh-CN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26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stocks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lack EPS data; 3) </a:t>
            </a: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32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stocks lack price data in a long period; 4) </a:t>
            </a: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500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stocks lack debt data; 5) </a:t>
            </a: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86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stocks lack shares data; 6) </a:t>
            </a: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stocks lack EBITDA data; 7) </a:t>
            </a: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85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stocks paid zero dividend; 8) </a:t>
            </a: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stocks lack FCF data.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After eliminating outliers in the stocks by </a:t>
            </a: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IQR method with sensitivity = 1.5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(This may drop out some best-performing stocks), the stocks in Financial Services sector have the following distribution: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6CF373-9047-9757-03B2-1D3BACC8AC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30BF4-7B44-4B4D-9799-7C2B90B3FD94}" type="slidenum">
              <a:rPr lang="en-US" smtClean="0"/>
              <a:t>37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63ECAF-86C0-3B9C-5CA0-9A80F5FB0A32}"/>
              </a:ext>
            </a:extLst>
          </p:cNvPr>
          <p:cNvSpPr txBox="1"/>
          <p:nvPr/>
        </p:nvSpPr>
        <p:spPr>
          <a:xfrm>
            <a:off x="7358743" y="607106"/>
            <a:ext cx="530678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5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800" dirty="0">
              <a:solidFill>
                <a:schemeClr val="accent5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AE657311-A860-4879-598C-EEEAA788E4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4360029"/>
              </p:ext>
            </p:extLst>
          </p:nvPr>
        </p:nvGraphicFramePr>
        <p:xfrm>
          <a:off x="844061" y="4088584"/>
          <a:ext cx="8391490" cy="184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8298">
                  <a:extLst>
                    <a:ext uri="{9D8B030D-6E8A-4147-A177-3AD203B41FA5}">
                      <a16:colId xmlns:a16="http://schemas.microsoft.com/office/drawing/2014/main" val="193524710"/>
                    </a:ext>
                  </a:extLst>
                </a:gridCol>
                <a:gridCol w="1678298">
                  <a:extLst>
                    <a:ext uri="{9D8B030D-6E8A-4147-A177-3AD203B41FA5}">
                      <a16:colId xmlns:a16="http://schemas.microsoft.com/office/drawing/2014/main" val="3326805715"/>
                    </a:ext>
                  </a:extLst>
                </a:gridCol>
                <a:gridCol w="1678298">
                  <a:extLst>
                    <a:ext uri="{9D8B030D-6E8A-4147-A177-3AD203B41FA5}">
                      <a16:colId xmlns:a16="http://schemas.microsoft.com/office/drawing/2014/main" val="2247847394"/>
                    </a:ext>
                  </a:extLst>
                </a:gridCol>
                <a:gridCol w="1678298">
                  <a:extLst>
                    <a:ext uri="{9D8B030D-6E8A-4147-A177-3AD203B41FA5}">
                      <a16:colId xmlns:a16="http://schemas.microsoft.com/office/drawing/2014/main" val="524813708"/>
                    </a:ext>
                  </a:extLst>
                </a:gridCol>
                <a:gridCol w="1678298">
                  <a:extLst>
                    <a:ext uri="{9D8B030D-6E8A-4147-A177-3AD203B41FA5}">
                      <a16:colId xmlns:a16="http://schemas.microsoft.com/office/drawing/2014/main" val="2896350244"/>
                    </a:ext>
                  </a:extLst>
                </a:gridCol>
              </a:tblGrid>
              <a:tr h="29668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Median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979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Debt/EBITDA</a:t>
                      </a:r>
                    </a:p>
                  </a:txBody>
                  <a:tcP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17.19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-7.82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29763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Dividend Yield </a:t>
                      </a:r>
                    </a:p>
                  </a:txBody>
                  <a:tcP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22.42%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5.42%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3.67%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5385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EPS Yield </a:t>
                      </a:r>
                    </a:p>
                  </a:txBody>
                  <a:tcP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27.14%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-11.45%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8.28%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8.20%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7008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FCF Yield </a:t>
                      </a:r>
                    </a:p>
                  </a:txBody>
                  <a:tcP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41.10%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-19.76%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9.10%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7.95%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513609"/>
                  </a:ext>
                </a:extLst>
              </a:tr>
            </a:tbl>
          </a:graphicData>
        </a:graphic>
      </p:graphicFrame>
      <p:sp>
        <p:nvSpPr>
          <p:cNvPr id="7" name="文本框 6">
            <a:extLst>
              <a:ext uri="{FF2B5EF4-FFF2-40B4-BE49-F238E27FC236}">
                <a16:creationId xmlns:a16="http://schemas.microsoft.com/office/drawing/2014/main" id="{4A5B1F10-8EC1-0702-8BF4-12E518900570}"/>
              </a:ext>
            </a:extLst>
          </p:cNvPr>
          <p:cNvSpPr txBox="1"/>
          <p:nvPr/>
        </p:nvSpPr>
        <p:spPr>
          <a:xfrm>
            <a:off x="8105671" y="3182547"/>
            <a:ext cx="32565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Factors for Best-performing Filter:</a:t>
            </a:r>
          </a:p>
          <a:p>
            <a:r>
              <a:rPr lang="en-US" sz="1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15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6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100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Final Size of Portfolio = </a:t>
            </a:r>
            <a:r>
              <a:rPr lang="en-US" sz="1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18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40362172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464DD6-4C6D-6797-54A7-641E249006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9358" y="-257079"/>
            <a:ext cx="5340180" cy="1256739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inancial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ervices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ector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3462F6-FE19-77D5-D09F-545BB12D5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30BF4-7B44-4B4D-9799-7C2B90B3FD94}" type="slidenum">
              <a:rPr lang="en-US" smtClean="0"/>
              <a:t>38</a:t>
            </a:fld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9C0DC14-22AE-28FC-6105-63DA84AC0217}"/>
              </a:ext>
            </a:extLst>
          </p:cNvPr>
          <p:cNvSpPr txBox="1"/>
          <p:nvPr/>
        </p:nvSpPr>
        <p:spPr>
          <a:xfrm>
            <a:off x="798574" y="611711"/>
            <a:ext cx="6003503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Most of the best-performing stocks have </a:t>
            </a:r>
            <a:r>
              <a:rPr lang="en-US" sz="1600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Debt/EBITDA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between </a:t>
            </a:r>
            <a:r>
              <a:rPr lang="en-US" sz="1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0.0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1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3.5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compared to all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57 stocks with a range of </a:t>
            </a:r>
            <a:r>
              <a:rPr lang="en-US" sz="16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sz="16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7.82~17.19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(negative exist because of negative 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EBITDA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Most of the best-performing stocks have a </a:t>
            </a:r>
            <a:r>
              <a:rPr lang="en-US" sz="1600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Dividend Yield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between </a:t>
            </a:r>
            <a:r>
              <a:rPr lang="en-US" sz="1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4%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en-US" sz="1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64%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compared to all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57 stocks with a range of </a:t>
            </a:r>
            <a:r>
              <a:rPr lang="en-US" sz="16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0%~22.42%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Most of the 18 stocks have </a:t>
            </a:r>
            <a:r>
              <a:rPr lang="en-US" sz="1600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EPS Yields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between </a:t>
            </a:r>
            <a:r>
              <a:rPr lang="en-US" sz="1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5%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1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59%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compared to all stocks in </a:t>
            </a:r>
            <a:r>
              <a:rPr lang="en-US" sz="16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-11.45%~27.14%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Most of the 18 stocks have </a:t>
            </a:r>
            <a:r>
              <a:rPr lang="en-US" sz="1600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FCF Yields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between </a:t>
            </a:r>
            <a:r>
              <a:rPr lang="en-US" sz="1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7%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1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113%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compared to all stocks in </a:t>
            </a:r>
            <a:r>
              <a:rPr lang="en-US" sz="16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-19.76%~41.10%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 descr="A graph with blue dots&#10;&#10;Description automatically generated">
            <a:extLst>
              <a:ext uri="{FF2B5EF4-FFF2-40B4-BE49-F238E27FC236}">
                <a16:creationId xmlns:a16="http://schemas.microsoft.com/office/drawing/2014/main" id="{881D3C5E-CC42-B49B-3284-133075EFF9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848" y="3385456"/>
            <a:ext cx="5029201" cy="3472544"/>
          </a:xfrm>
          <a:prstGeom prst="rect">
            <a:avLst/>
          </a:prstGeom>
        </p:spPr>
      </p:pic>
      <p:pic>
        <p:nvPicPr>
          <p:cNvPr id="6" name="Picture 5" descr="A graph with red dots&#10;&#10;Description automatically generated">
            <a:extLst>
              <a:ext uri="{FF2B5EF4-FFF2-40B4-BE49-F238E27FC236}">
                <a16:creationId xmlns:a16="http://schemas.microsoft.com/office/drawing/2014/main" id="{3CDCF14E-A18A-9F8E-1BDF-42CED0F06D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8259" y="-7470"/>
            <a:ext cx="4967778" cy="332885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3E5B423-2D17-887C-507D-FCCC39EC449B}"/>
              </a:ext>
            </a:extLst>
          </p:cNvPr>
          <p:cNvSpPr txBox="1"/>
          <p:nvPr/>
        </p:nvSpPr>
        <p:spPr>
          <a:xfrm>
            <a:off x="113375" y="4597817"/>
            <a:ext cx="1202400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*IX has been removed from the 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ividend Yield plot and FCF Yield plot and AMTD has been removed from FCF Yield since the number is extremely high</a:t>
            </a:r>
          </a:p>
        </p:txBody>
      </p:sp>
      <p:pic>
        <p:nvPicPr>
          <p:cNvPr id="13" name="Picture 12" descr="A graph with green dots&#10;&#10;Description automatically generated">
            <a:extLst>
              <a:ext uri="{FF2B5EF4-FFF2-40B4-BE49-F238E27FC236}">
                <a16:creationId xmlns:a16="http://schemas.microsoft.com/office/drawing/2014/main" id="{39583D04-3356-6C6C-E71F-9DB9928B32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3907" y="3406172"/>
            <a:ext cx="4969196" cy="3431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08283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95A48E-A1FB-F557-5215-DA9A886826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3545" y="460375"/>
            <a:ext cx="3244273" cy="1325563"/>
          </a:xfrm>
        </p:spPr>
        <p:txBody>
          <a:bodyPr>
            <a:normAutofit fontScale="90000"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Performance of Filtered Stocks in 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Financial Service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Sector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D7C783D-743F-D935-9EEE-5D0CD4DDCD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30BF4-7B44-4B4D-9799-7C2B90B3FD94}" type="slidenum">
              <a:rPr lang="en-US" smtClean="0"/>
              <a:t>39</a:t>
            </a:fld>
            <a:endParaRPr lang="en-US"/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5BF910C2-59FD-AC54-4539-AE69F04134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4834617"/>
              </p:ext>
            </p:extLst>
          </p:nvPr>
        </p:nvGraphicFramePr>
        <p:xfrm>
          <a:off x="838200" y="4867275"/>
          <a:ext cx="10134599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16055">
                  <a:extLst>
                    <a:ext uri="{9D8B030D-6E8A-4147-A177-3AD203B41FA5}">
                      <a16:colId xmlns:a16="http://schemas.microsoft.com/office/drawing/2014/main" val="1210202032"/>
                    </a:ext>
                  </a:extLst>
                </a:gridCol>
                <a:gridCol w="1764145">
                  <a:extLst>
                    <a:ext uri="{9D8B030D-6E8A-4147-A177-3AD203B41FA5}">
                      <a16:colId xmlns:a16="http://schemas.microsoft.com/office/drawing/2014/main" val="1923971586"/>
                    </a:ext>
                  </a:extLst>
                </a:gridCol>
                <a:gridCol w="1708727">
                  <a:extLst>
                    <a:ext uri="{9D8B030D-6E8A-4147-A177-3AD203B41FA5}">
                      <a16:colId xmlns:a16="http://schemas.microsoft.com/office/drawing/2014/main" val="1955842763"/>
                    </a:ext>
                  </a:extLst>
                </a:gridCol>
                <a:gridCol w="1745672">
                  <a:extLst>
                    <a:ext uri="{9D8B030D-6E8A-4147-A177-3AD203B41FA5}">
                      <a16:colId xmlns:a16="http://schemas.microsoft.com/office/drawing/2014/main" val="21441761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Total 18 Filtered Stocks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60 Days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120 Days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Year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356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No. Stocks with Positive Returns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52053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No. Stocks with Returns Higher than S&amp;P 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30597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Total Average Returns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4.42%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8.71%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35.34%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3418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Returns of S&amp;P 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2.65%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6.89%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23.62%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22911"/>
                  </a:ext>
                </a:extLst>
              </a:tr>
            </a:tbl>
          </a:graphicData>
        </a:graphic>
      </p:graphicFrame>
      <p:sp>
        <p:nvSpPr>
          <p:cNvPr id="9" name="文本框 8">
            <a:extLst>
              <a:ext uri="{FF2B5EF4-FFF2-40B4-BE49-F238E27FC236}">
                <a16:creationId xmlns:a16="http://schemas.microsoft.com/office/drawing/2014/main" id="{640111BF-6605-52AF-4BD6-6F77F1A4DF25}"/>
              </a:ext>
            </a:extLst>
          </p:cNvPr>
          <p:cNvSpPr txBox="1"/>
          <p:nvPr/>
        </p:nvSpPr>
        <p:spPr>
          <a:xfrm>
            <a:off x="773545" y="2243756"/>
            <a:ext cx="267392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Filtered Investment Portfolio performs badly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120-day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1-year period. 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图片 4" descr="图表, 瀑布图&#10;&#10;描述已自动生成">
            <a:extLst>
              <a:ext uri="{FF2B5EF4-FFF2-40B4-BE49-F238E27FC236}">
                <a16:creationId xmlns:a16="http://schemas.microsoft.com/office/drawing/2014/main" id="{7A845BDE-3ED4-605C-E995-61B0A30BBB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1802" y="2557"/>
            <a:ext cx="8513254" cy="4864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0548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EE5B3C-D366-134E-88C7-6CF896AE9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330" y="116428"/>
            <a:ext cx="3492640" cy="1662130"/>
          </a:xfrm>
        </p:spPr>
        <p:txBody>
          <a:bodyPr/>
          <a:lstStyle/>
          <a:p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Returns of All Stocks in Portfolios From All Sectors</a:t>
            </a:r>
          </a:p>
        </p:txBody>
      </p:sp>
      <p:pic>
        <p:nvPicPr>
          <p:cNvPr id="6" name="内容占位符 5" descr="图表, 折线图&#10;&#10;描述已自动生成">
            <a:extLst>
              <a:ext uri="{FF2B5EF4-FFF2-40B4-BE49-F238E27FC236}">
                <a16:creationId xmlns:a16="http://schemas.microsoft.com/office/drawing/2014/main" id="{26F75474-F276-F8ED-2D8A-06D2EF2CA9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1068" y="0"/>
            <a:ext cx="7613714" cy="6098400"/>
          </a:xfr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6275EDB-43A7-0BC3-4BE8-4D498414FF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30BF4-7B44-4B4D-9799-7C2B90B3FD94}" type="slidenum">
              <a:rPr lang="en-US" smtClean="0"/>
              <a:t>4</a:t>
            </a:fld>
            <a:endParaRPr 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A60BA0B-7973-BC6E-548D-2025965201CB}"/>
              </a:ext>
            </a:extLst>
          </p:cNvPr>
          <p:cNvSpPr txBox="1"/>
          <p:nvPr/>
        </p:nvSpPr>
        <p:spPr>
          <a:xfrm>
            <a:off x="657330" y="1778558"/>
            <a:ext cx="296426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Overall, the </a:t>
            </a:r>
            <a:r>
              <a:rPr lang="en-US" b="1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233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stocks in different portfolios from all sectors perform better than S&amp;P 500 in most of the time in the 1-year period, with positive returns every week and reached above </a:t>
            </a:r>
            <a:r>
              <a:rPr lang="en-US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25%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at the end of the period.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standard Deviation of returns of All portfolio is: </a:t>
            </a:r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0.070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while </a:t>
            </a:r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0.082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S&amp;P 500.</a:t>
            </a:r>
          </a:p>
          <a:p>
            <a:endParaRPr 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2BE60D5-A064-FF15-B731-3DDB4EEE3722}"/>
              </a:ext>
            </a:extLst>
          </p:cNvPr>
          <p:cNvSpPr txBox="1"/>
          <p:nvPr/>
        </p:nvSpPr>
        <p:spPr>
          <a:xfrm>
            <a:off x="994015" y="5525353"/>
            <a:ext cx="30203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*The Returns are calculated simply by % of change in stock prices during the period.</a:t>
            </a:r>
          </a:p>
        </p:txBody>
      </p:sp>
    </p:spTree>
    <p:extLst>
      <p:ext uri="{BB962C8B-B14F-4D97-AF65-F5344CB8AC3E}">
        <p14:creationId xmlns:p14="http://schemas.microsoft.com/office/powerpoint/2010/main" val="148208293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0DA679-3F30-2A8C-28E7-6C2E0E8C1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30BF4-7B44-4B4D-9799-7C2B90B3FD94}" type="slidenum">
              <a:rPr lang="en-US" smtClean="0"/>
              <a:t>40</a:t>
            </a:fld>
            <a:endParaRPr lang="en-US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73A2F8BB-FE44-E26B-1C26-E419104A9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3545" y="460375"/>
            <a:ext cx="3244273" cy="1325563"/>
          </a:xfrm>
        </p:spPr>
        <p:txBody>
          <a:bodyPr>
            <a:normAutofit fontScale="90000"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Performance of Filtered Stocks in 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Financial Service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Sector</a:t>
            </a:r>
          </a:p>
        </p:txBody>
      </p:sp>
      <p:pic>
        <p:nvPicPr>
          <p:cNvPr id="7" name="Picture 6" descr="A graph of a line graph&#10;&#10;Description automatically generated with medium confidence">
            <a:extLst>
              <a:ext uri="{FF2B5EF4-FFF2-40B4-BE49-F238E27FC236}">
                <a16:creationId xmlns:a16="http://schemas.microsoft.com/office/drawing/2014/main" id="{2C01151F-52DD-84F0-E6EE-3FA32A25EB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0" y="0"/>
            <a:ext cx="7772400" cy="6258158"/>
          </a:xfrm>
          <a:prstGeom prst="rect">
            <a:avLst/>
          </a:prstGeom>
        </p:spPr>
      </p:pic>
      <p:sp>
        <p:nvSpPr>
          <p:cNvPr id="8" name="文本框 10">
            <a:extLst>
              <a:ext uri="{FF2B5EF4-FFF2-40B4-BE49-F238E27FC236}">
                <a16:creationId xmlns:a16="http://schemas.microsoft.com/office/drawing/2014/main" id="{4F1DD1B2-31E1-76F2-5B79-BD9D7027DF79}"/>
              </a:ext>
            </a:extLst>
          </p:cNvPr>
          <p:cNvSpPr txBox="1"/>
          <p:nvPr/>
        </p:nvSpPr>
        <p:spPr>
          <a:xfrm>
            <a:off x="422031" y="2292623"/>
            <a:ext cx="338629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financial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service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sector outperformed the market average in most time of the year under study, and the returns were always above zero.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Standard deviation of the returns of the portfolio is </a:t>
            </a:r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</a:t>
            </a:r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105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1457617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28F15D-1872-395C-E2DB-563AEECC3B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125" y="136525"/>
            <a:ext cx="4481565" cy="1350631"/>
          </a:xfrm>
        </p:spPr>
        <p:txBody>
          <a:bodyPr>
            <a:normAutofit/>
          </a:bodyPr>
          <a:lstStyle/>
          <a:p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Healthcare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ecto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endParaRPr lang="en-CN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27B12C-1C07-666B-1D0E-981D3D03AE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3674" y="1157340"/>
            <a:ext cx="7063992" cy="2697526"/>
          </a:xfrm>
        </p:spPr>
        <p:txBody>
          <a:bodyPr>
            <a:normAutofit/>
          </a:bodyPr>
          <a:lstStyle/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Among all </a:t>
            </a:r>
            <a:r>
              <a:rPr lang="en-US" sz="1800" b="1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1,308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stocks in healthcare sector, </a:t>
            </a:r>
            <a:r>
              <a:rPr lang="en-US" sz="1800" b="1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360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which move forward to analysis process. Other stocks are dropped because: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stocks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lack EPS data; </a:t>
            </a: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stocks lack price data in a long period; </a:t>
            </a: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299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stocks lack debt data; </a:t>
            </a: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55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stocks lack shares data; </a:t>
            </a: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30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stocks lack EBITDA data; 536 stocks paid zero dividend; </a:t>
            </a: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stocks lack FCF data.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After eliminating outliers in the stocks by </a:t>
            </a: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IQR method with sensitivity = 1.5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(This may drop out some best-performing stocks), the stocks in Financial Services sector have the following distribution: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6CF373-9047-9757-03B2-1D3BACC8AC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30BF4-7B44-4B4D-9799-7C2B90B3FD94}" type="slidenum">
              <a:rPr lang="en-US" smtClean="0"/>
              <a:t>41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63ECAF-86C0-3B9C-5CA0-9A80F5FB0A32}"/>
              </a:ext>
            </a:extLst>
          </p:cNvPr>
          <p:cNvSpPr txBox="1"/>
          <p:nvPr/>
        </p:nvSpPr>
        <p:spPr>
          <a:xfrm>
            <a:off x="7358743" y="607106"/>
            <a:ext cx="530678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5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800" dirty="0">
              <a:solidFill>
                <a:schemeClr val="accent5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AE657311-A860-4879-598C-EEEAA788E4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2144"/>
              </p:ext>
            </p:extLst>
          </p:nvPr>
        </p:nvGraphicFramePr>
        <p:xfrm>
          <a:off x="844061" y="4088584"/>
          <a:ext cx="8391490" cy="184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8298">
                  <a:extLst>
                    <a:ext uri="{9D8B030D-6E8A-4147-A177-3AD203B41FA5}">
                      <a16:colId xmlns:a16="http://schemas.microsoft.com/office/drawing/2014/main" val="193524710"/>
                    </a:ext>
                  </a:extLst>
                </a:gridCol>
                <a:gridCol w="1678298">
                  <a:extLst>
                    <a:ext uri="{9D8B030D-6E8A-4147-A177-3AD203B41FA5}">
                      <a16:colId xmlns:a16="http://schemas.microsoft.com/office/drawing/2014/main" val="3326805715"/>
                    </a:ext>
                  </a:extLst>
                </a:gridCol>
                <a:gridCol w="1678298">
                  <a:extLst>
                    <a:ext uri="{9D8B030D-6E8A-4147-A177-3AD203B41FA5}">
                      <a16:colId xmlns:a16="http://schemas.microsoft.com/office/drawing/2014/main" val="2247847394"/>
                    </a:ext>
                  </a:extLst>
                </a:gridCol>
                <a:gridCol w="1678298">
                  <a:extLst>
                    <a:ext uri="{9D8B030D-6E8A-4147-A177-3AD203B41FA5}">
                      <a16:colId xmlns:a16="http://schemas.microsoft.com/office/drawing/2014/main" val="524813708"/>
                    </a:ext>
                  </a:extLst>
                </a:gridCol>
                <a:gridCol w="1678298">
                  <a:extLst>
                    <a:ext uri="{9D8B030D-6E8A-4147-A177-3AD203B41FA5}">
                      <a16:colId xmlns:a16="http://schemas.microsoft.com/office/drawing/2014/main" val="2896350244"/>
                    </a:ext>
                  </a:extLst>
                </a:gridCol>
              </a:tblGrid>
              <a:tr h="29668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Median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979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Debt/EBITDA</a:t>
                      </a:r>
                    </a:p>
                  </a:txBody>
                  <a:tcP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5.93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-3.76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29763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Dividend Yield </a:t>
                      </a:r>
                    </a:p>
                  </a:txBody>
                  <a:tcP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21.14%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2.73%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5385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EPS Yield </a:t>
                      </a:r>
                    </a:p>
                  </a:txBody>
                  <a:tcP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33.84%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-87.90%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-8.01%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7008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FCF Yield </a:t>
                      </a:r>
                    </a:p>
                  </a:txBody>
                  <a:tcP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38.87%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-64.57%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-4.79%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513609"/>
                  </a:ext>
                </a:extLst>
              </a:tr>
            </a:tbl>
          </a:graphicData>
        </a:graphic>
      </p:graphicFrame>
      <p:sp>
        <p:nvSpPr>
          <p:cNvPr id="7" name="文本框 6">
            <a:extLst>
              <a:ext uri="{FF2B5EF4-FFF2-40B4-BE49-F238E27FC236}">
                <a16:creationId xmlns:a16="http://schemas.microsoft.com/office/drawing/2014/main" id="{4A5B1F10-8EC1-0702-8BF4-12E518900570}"/>
              </a:ext>
            </a:extLst>
          </p:cNvPr>
          <p:cNvSpPr txBox="1"/>
          <p:nvPr/>
        </p:nvSpPr>
        <p:spPr>
          <a:xfrm>
            <a:off x="8105671" y="3182547"/>
            <a:ext cx="32565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Factors for Best-performing Filter:</a:t>
            </a:r>
          </a:p>
          <a:p>
            <a:r>
              <a:rPr lang="en-US" sz="1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30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6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75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Final Size of Portfolio = </a:t>
            </a:r>
            <a:r>
              <a:rPr lang="en-US" sz="1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18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18105121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464DD6-4C6D-6797-54A7-641E249006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2186" y="-213460"/>
            <a:ext cx="5340180" cy="1256739"/>
          </a:xfrm>
        </p:spPr>
        <p:txBody>
          <a:bodyPr>
            <a:normAutofit/>
          </a:bodyPr>
          <a:lstStyle/>
          <a:p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Healthcare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ector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3462F6-FE19-77D5-D09F-545BB12D5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30BF4-7B44-4B4D-9799-7C2B90B3FD94}" type="slidenum">
              <a:rPr lang="en-US" smtClean="0"/>
              <a:t>42</a:t>
            </a:fld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9C0DC14-22AE-28FC-6105-63DA84AC0217}"/>
              </a:ext>
            </a:extLst>
          </p:cNvPr>
          <p:cNvSpPr txBox="1"/>
          <p:nvPr/>
        </p:nvSpPr>
        <p:spPr>
          <a:xfrm>
            <a:off x="987272" y="628233"/>
            <a:ext cx="5474676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filtered best-performing stocks have </a:t>
            </a:r>
            <a:r>
              <a:rPr lang="en-US" sz="1600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Debt/EBITDA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between </a:t>
            </a:r>
            <a:r>
              <a:rPr lang="en-US" sz="1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0.0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1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2.7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compared to all 360 stocks with a range of </a:t>
            </a:r>
            <a:r>
              <a:rPr lang="en-US" sz="16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sz="16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3.76~5.93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(negative exist because of negative 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EBITDA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 but one of the best-performing stocks have a </a:t>
            </a:r>
            <a:r>
              <a:rPr lang="en-US" sz="1600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Dividend Yield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between </a:t>
            </a:r>
            <a:r>
              <a:rPr lang="en-US" sz="1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0.8</a:t>
            </a:r>
            <a:r>
              <a:rPr lang="en-US" altLang="zh-CN" sz="1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%</a:t>
            </a:r>
            <a:r>
              <a:rPr lang="en-US" sz="1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en-US" sz="1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22%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compared to all 360 stocks with a range of </a:t>
            </a:r>
            <a:r>
              <a:rPr lang="en-US" sz="16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zh-CN" sz="16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%</a:t>
            </a:r>
            <a:r>
              <a:rPr lang="en-US" sz="16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~</a:t>
            </a:r>
            <a:r>
              <a:rPr lang="en-US" altLang="zh-CN" sz="16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21.14%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Most of the 18 stocks have </a:t>
            </a:r>
            <a:r>
              <a:rPr lang="en-US" sz="1600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EPS Yields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between </a:t>
            </a:r>
            <a:r>
              <a:rPr lang="en-US" sz="1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altLang="zh-CN" sz="1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%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altLang="zh-CN" sz="1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13%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compared to all stocks in </a:t>
            </a:r>
            <a:r>
              <a:rPr lang="en-US" sz="16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altLang="zh-CN" sz="16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87.90%</a:t>
            </a:r>
            <a:r>
              <a:rPr lang="en-US" sz="16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~</a:t>
            </a:r>
            <a:r>
              <a:rPr lang="en-US" altLang="zh-CN" sz="16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33.84%</a:t>
            </a:r>
            <a:endParaRPr lang="en-US" sz="1600" b="1" i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Most of the 18 stocks have </a:t>
            </a:r>
            <a:r>
              <a:rPr lang="en-US" sz="1600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FCF Yields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between </a:t>
            </a:r>
            <a:r>
              <a:rPr lang="en-US" sz="1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sz="1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%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1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28</a:t>
            </a:r>
            <a:r>
              <a:rPr lang="en-US" altLang="zh-CN" sz="1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%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compared to all stocks in </a:t>
            </a:r>
            <a:r>
              <a:rPr lang="en-US" sz="16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altLang="zh-CN" sz="16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64.57%</a:t>
            </a:r>
            <a:r>
              <a:rPr lang="en-US" sz="16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~</a:t>
            </a:r>
            <a:r>
              <a:rPr lang="en-US" altLang="zh-CN" sz="16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38.87%</a:t>
            </a:r>
            <a:endParaRPr lang="en-US" sz="1600" b="1" i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04DA3AB-97E8-16AD-EA71-36E6302AAEE2}"/>
              </a:ext>
            </a:extLst>
          </p:cNvPr>
          <p:cNvSpPr txBox="1"/>
          <p:nvPr/>
        </p:nvSpPr>
        <p:spPr>
          <a:xfrm>
            <a:off x="88144" y="4957528"/>
            <a:ext cx="1225702" cy="1892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*NVO has been removed from EPS Yield plot and BIO-B has been removed from the </a:t>
            </a:r>
            <a:r>
              <a:rPr lang="en-US" altLang="zh-CN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ividend Yield plot</a:t>
            </a:r>
            <a:r>
              <a:rPr lang="zh-CN" alt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since their numbers are extremely high</a:t>
            </a:r>
          </a:p>
          <a:p>
            <a:endParaRPr lang="en-US" dirty="0"/>
          </a:p>
        </p:txBody>
      </p:sp>
      <p:pic>
        <p:nvPicPr>
          <p:cNvPr id="8" name="Picture 7" descr="A graph with red dots&#10;&#10;Description automatically generated">
            <a:extLst>
              <a:ext uri="{FF2B5EF4-FFF2-40B4-BE49-F238E27FC236}">
                <a16:creationId xmlns:a16="http://schemas.microsoft.com/office/drawing/2014/main" id="{ECCE5A04-103E-51CA-C00F-09F4D2D8F5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7280" y="-1"/>
            <a:ext cx="4697411" cy="3278139"/>
          </a:xfrm>
          <a:prstGeom prst="rect">
            <a:avLst/>
          </a:prstGeom>
        </p:spPr>
      </p:pic>
      <p:pic>
        <p:nvPicPr>
          <p:cNvPr id="13" name="Picture 12" descr="A chart with green dots&#10;&#10;Description automatically generated">
            <a:extLst>
              <a:ext uri="{FF2B5EF4-FFF2-40B4-BE49-F238E27FC236}">
                <a16:creationId xmlns:a16="http://schemas.microsoft.com/office/drawing/2014/main" id="{54D5193C-B660-3383-3A80-F4E11C5650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7280" y="3376151"/>
            <a:ext cx="4827705" cy="3382633"/>
          </a:xfrm>
          <a:prstGeom prst="rect">
            <a:avLst/>
          </a:prstGeom>
        </p:spPr>
      </p:pic>
      <p:pic>
        <p:nvPicPr>
          <p:cNvPr id="6" name="图片 5" descr="图表, 散点图&#10;&#10;描述已自动生成">
            <a:extLst>
              <a:ext uri="{FF2B5EF4-FFF2-40B4-BE49-F238E27FC236}">
                <a16:creationId xmlns:a16="http://schemas.microsoft.com/office/drawing/2014/main" id="{43D27F23-0702-87B7-0842-F43DEB32B0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550" y="3329894"/>
            <a:ext cx="4827705" cy="3431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35003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95A48E-A1FB-F557-5215-DA9A886826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3545" y="460375"/>
            <a:ext cx="3244273" cy="1325563"/>
          </a:xfrm>
        </p:spPr>
        <p:txBody>
          <a:bodyPr>
            <a:normAutofit fontScale="90000"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Performance of Filtered Stocks in 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Healthcare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Sector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D7C783D-743F-D935-9EEE-5D0CD4DDCD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30BF4-7B44-4B4D-9799-7C2B90B3FD94}" type="slidenum">
              <a:rPr lang="en-US" smtClean="0"/>
              <a:t>43</a:t>
            </a:fld>
            <a:endParaRPr lang="en-US"/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5BF910C2-59FD-AC54-4539-AE69F04134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9152671"/>
              </p:ext>
            </p:extLst>
          </p:nvPr>
        </p:nvGraphicFramePr>
        <p:xfrm>
          <a:off x="838200" y="4867275"/>
          <a:ext cx="10134599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16055">
                  <a:extLst>
                    <a:ext uri="{9D8B030D-6E8A-4147-A177-3AD203B41FA5}">
                      <a16:colId xmlns:a16="http://schemas.microsoft.com/office/drawing/2014/main" val="1210202032"/>
                    </a:ext>
                  </a:extLst>
                </a:gridCol>
                <a:gridCol w="1764145">
                  <a:extLst>
                    <a:ext uri="{9D8B030D-6E8A-4147-A177-3AD203B41FA5}">
                      <a16:colId xmlns:a16="http://schemas.microsoft.com/office/drawing/2014/main" val="1923971586"/>
                    </a:ext>
                  </a:extLst>
                </a:gridCol>
                <a:gridCol w="1708727">
                  <a:extLst>
                    <a:ext uri="{9D8B030D-6E8A-4147-A177-3AD203B41FA5}">
                      <a16:colId xmlns:a16="http://schemas.microsoft.com/office/drawing/2014/main" val="1955842763"/>
                    </a:ext>
                  </a:extLst>
                </a:gridCol>
                <a:gridCol w="1745672">
                  <a:extLst>
                    <a:ext uri="{9D8B030D-6E8A-4147-A177-3AD203B41FA5}">
                      <a16:colId xmlns:a16="http://schemas.microsoft.com/office/drawing/2014/main" val="21441761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Total 18 Filtered Stocks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60 Days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120 Days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Year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356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No. Stocks with Positive Returns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52053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No. Stocks with Returns Higher than S&amp;P 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30597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Total Average Returns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-2.94%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1.65%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5.34%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3418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Returns of S&amp;P 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2.65%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6.89%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23.62%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22911"/>
                  </a:ext>
                </a:extLst>
              </a:tr>
            </a:tbl>
          </a:graphicData>
        </a:graphic>
      </p:graphicFrame>
      <p:sp>
        <p:nvSpPr>
          <p:cNvPr id="9" name="文本框 8">
            <a:extLst>
              <a:ext uri="{FF2B5EF4-FFF2-40B4-BE49-F238E27FC236}">
                <a16:creationId xmlns:a16="http://schemas.microsoft.com/office/drawing/2014/main" id="{640111BF-6605-52AF-4BD6-6F77F1A4DF25}"/>
              </a:ext>
            </a:extLst>
          </p:cNvPr>
          <p:cNvSpPr txBox="1"/>
          <p:nvPr/>
        </p:nvSpPr>
        <p:spPr>
          <a:xfrm>
            <a:off x="773545" y="2243756"/>
            <a:ext cx="267392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Filtered Investment Portfolio doesn’t have a good performance in all  periods.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 descr="A graph of stock prices&#10;&#10;Description automatically generated with medium confidence">
            <a:extLst>
              <a:ext uri="{FF2B5EF4-FFF2-40B4-BE49-F238E27FC236}">
                <a16:creationId xmlns:a16="http://schemas.microsoft.com/office/drawing/2014/main" id="{2ED9045F-703F-FAD8-964C-D87AA42378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1336" y="0"/>
            <a:ext cx="8096252" cy="4626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2313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D3A62A-9662-CB58-F74D-936AB0B3B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30BF4-7B44-4B4D-9799-7C2B90B3FD94}" type="slidenum">
              <a:rPr lang="en-US" smtClean="0"/>
              <a:t>44</a:t>
            </a:fld>
            <a:endParaRPr lang="en-US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48C49B2B-7E45-DC42-A2D6-682025D81A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3545" y="460375"/>
            <a:ext cx="3244273" cy="1325563"/>
          </a:xfrm>
        </p:spPr>
        <p:txBody>
          <a:bodyPr>
            <a:normAutofit fontScale="90000"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Performance of Filtered Stocks in 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Healthcare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Sector</a:t>
            </a:r>
          </a:p>
        </p:txBody>
      </p:sp>
      <p:sp>
        <p:nvSpPr>
          <p:cNvPr id="6" name="文本框 10">
            <a:extLst>
              <a:ext uri="{FF2B5EF4-FFF2-40B4-BE49-F238E27FC236}">
                <a16:creationId xmlns:a16="http://schemas.microsoft.com/office/drawing/2014/main" id="{40E713BC-1C20-82BC-057C-5DEC26971B35}"/>
              </a:ext>
            </a:extLst>
          </p:cNvPr>
          <p:cNvSpPr txBox="1"/>
          <p:nvPr/>
        </p:nvSpPr>
        <p:spPr>
          <a:xfrm>
            <a:off x="449740" y="1932742"/>
            <a:ext cx="338629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portfolio performed very similar to S&amp;P 500 in 2023 but failed to gain more since the beginning of 2024.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Standard deviation of the returns of the portfolio is </a:t>
            </a:r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</a:t>
            </a:r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045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8" name="Picture 7" descr="A graph of a graph with numbers and lines&#10;&#10;Description automatically generated with medium confidence">
            <a:extLst>
              <a:ext uri="{FF2B5EF4-FFF2-40B4-BE49-F238E27FC236}">
                <a16:creationId xmlns:a16="http://schemas.microsoft.com/office/drawing/2014/main" id="{6D347CDB-159E-8E84-94C3-95DD296AC3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0" y="0"/>
            <a:ext cx="7772400" cy="6224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64532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28F15D-1872-395C-E2DB-563AEECC3B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125" y="136525"/>
            <a:ext cx="4481565" cy="1350631"/>
          </a:xfrm>
        </p:spPr>
        <p:txBody>
          <a:bodyPr>
            <a:normAutofit/>
          </a:bodyPr>
          <a:lstStyle/>
          <a:p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Industrial Goods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ecto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endParaRPr lang="en-CN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27B12C-1C07-666B-1D0E-981D3D03AE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3674" y="1157340"/>
            <a:ext cx="7063992" cy="2697526"/>
          </a:xfrm>
        </p:spPr>
        <p:txBody>
          <a:bodyPr>
            <a:normAutofit/>
          </a:bodyPr>
          <a:lstStyle/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Among all </a:t>
            </a:r>
            <a:r>
              <a:rPr lang="en-US" sz="1800" b="1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85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stocks in industrial goods sector, </a:t>
            </a:r>
            <a:r>
              <a:rPr lang="en-US" sz="1800" b="1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53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which move forward to analysis process. Other stocks are dropped because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stocks lack price data in a long period; </a:t>
            </a: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stocks lack debt data; </a:t>
            </a: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stocks lack shares data; </a:t>
            </a: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stocks lack EBITDA data; </a:t>
            </a: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17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stocks paid zero dividend; 1 stock lack FCF data.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After eliminating outliers in the stocks by </a:t>
            </a: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IQR method with sensitivity = 1.5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(This may drop out some best-performing stocks), the stocks in Financial Services sector have the following distribution: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6CF373-9047-9757-03B2-1D3BACC8AC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30BF4-7B44-4B4D-9799-7C2B90B3FD94}" type="slidenum">
              <a:rPr lang="en-US" smtClean="0"/>
              <a:t>45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63ECAF-86C0-3B9C-5CA0-9A80F5FB0A32}"/>
              </a:ext>
            </a:extLst>
          </p:cNvPr>
          <p:cNvSpPr txBox="1"/>
          <p:nvPr/>
        </p:nvSpPr>
        <p:spPr>
          <a:xfrm>
            <a:off x="7358743" y="607106"/>
            <a:ext cx="530678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5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800" dirty="0">
              <a:solidFill>
                <a:schemeClr val="accent5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AE657311-A860-4879-598C-EEEAA788E4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8586197"/>
              </p:ext>
            </p:extLst>
          </p:nvPr>
        </p:nvGraphicFramePr>
        <p:xfrm>
          <a:off x="844061" y="4088584"/>
          <a:ext cx="8391490" cy="184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8298">
                  <a:extLst>
                    <a:ext uri="{9D8B030D-6E8A-4147-A177-3AD203B41FA5}">
                      <a16:colId xmlns:a16="http://schemas.microsoft.com/office/drawing/2014/main" val="193524710"/>
                    </a:ext>
                  </a:extLst>
                </a:gridCol>
                <a:gridCol w="1678298">
                  <a:extLst>
                    <a:ext uri="{9D8B030D-6E8A-4147-A177-3AD203B41FA5}">
                      <a16:colId xmlns:a16="http://schemas.microsoft.com/office/drawing/2014/main" val="3326805715"/>
                    </a:ext>
                  </a:extLst>
                </a:gridCol>
                <a:gridCol w="1678298">
                  <a:extLst>
                    <a:ext uri="{9D8B030D-6E8A-4147-A177-3AD203B41FA5}">
                      <a16:colId xmlns:a16="http://schemas.microsoft.com/office/drawing/2014/main" val="2247847394"/>
                    </a:ext>
                  </a:extLst>
                </a:gridCol>
                <a:gridCol w="1678298">
                  <a:extLst>
                    <a:ext uri="{9D8B030D-6E8A-4147-A177-3AD203B41FA5}">
                      <a16:colId xmlns:a16="http://schemas.microsoft.com/office/drawing/2014/main" val="524813708"/>
                    </a:ext>
                  </a:extLst>
                </a:gridCol>
                <a:gridCol w="1678298">
                  <a:extLst>
                    <a:ext uri="{9D8B030D-6E8A-4147-A177-3AD203B41FA5}">
                      <a16:colId xmlns:a16="http://schemas.microsoft.com/office/drawing/2014/main" val="2896350244"/>
                    </a:ext>
                  </a:extLst>
                </a:gridCol>
              </a:tblGrid>
              <a:tr h="29668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Median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979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Debt/EBITDA</a:t>
                      </a:r>
                    </a:p>
                  </a:txBody>
                  <a:tcP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6.11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-1.11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1.73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29763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Dividend Yield </a:t>
                      </a:r>
                    </a:p>
                  </a:txBody>
                  <a:tcP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2.69%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</a:t>
                      </a:r>
                      <a:r>
                        <a:rPr lang="en-US" altLang="zh-CN" dirty="0"/>
                        <a:t>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</a:t>
                      </a:r>
                      <a:r>
                        <a:rPr lang="en-US" altLang="zh-CN" dirty="0"/>
                        <a:t>87%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</a:t>
                      </a:r>
                      <a:r>
                        <a:rPr lang="en-US" altLang="zh-CN" dirty="0"/>
                        <a:t>79%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5385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EPS Yield </a:t>
                      </a:r>
                    </a:p>
                  </a:txBody>
                  <a:tcP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19.12%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  <a:r>
                        <a:rPr lang="en-US" altLang="zh-CN" dirty="0"/>
                        <a:t>9.30%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5.96%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4.85%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7008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FCF Yield </a:t>
                      </a:r>
                    </a:p>
                  </a:txBody>
                  <a:tcP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12.35%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  <a:r>
                        <a:rPr lang="en-US" altLang="zh-CN" dirty="0"/>
                        <a:t>8.93%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3.40%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4.02%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513609"/>
                  </a:ext>
                </a:extLst>
              </a:tr>
            </a:tbl>
          </a:graphicData>
        </a:graphic>
      </p:graphicFrame>
      <p:sp>
        <p:nvSpPr>
          <p:cNvPr id="7" name="文本框 6">
            <a:extLst>
              <a:ext uri="{FF2B5EF4-FFF2-40B4-BE49-F238E27FC236}">
                <a16:creationId xmlns:a16="http://schemas.microsoft.com/office/drawing/2014/main" id="{4A5B1F10-8EC1-0702-8BF4-12E518900570}"/>
              </a:ext>
            </a:extLst>
          </p:cNvPr>
          <p:cNvSpPr txBox="1"/>
          <p:nvPr/>
        </p:nvSpPr>
        <p:spPr>
          <a:xfrm>
            <a:off x="8105671" y="3182547"/>
            <a:ext cx="32565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Factors for Best-performing Filter:</a:t>
            </a:r>
          </a:p>
          <a:p>
            <a:r>
              <a:rPr lang="en-US" sz="1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6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Final Size of Portfolio = </a:t>
            </a:r>
            <a:r>
              <a:rPr lang="en-US" sz="1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3731150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464DD6-4C6D-6797-54A7-641E249006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070" y="-148190"/>
            <a:ext cx="5340180" cy="1256739"/>
          </a:xfrm>
        </p:spPr>
        <p:txBody>
          <a:bodyPr>
            <a:normAutofit/>
          </a:bodyPr>
          <a:lstStyle/>
          <a:p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Industrial Goods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ector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3462F6-FE19-77D5-D09F-545BB12D5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30BF4-7B44-4B4D-9799-7C2B90B3FD94}" type="slidenum">
              <a:rPr lang="en-US" smtClean="0"/>
              <a:t>46</a:t>
            </a:fld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9C0DC14-22AE-28FC-6105-63DA84AC0217}"/>
              </a:ext>
            </a:extLst>
          </p:cNvPr>
          <p:cNvSpPr txBox="1"/>
          <p:nvPr/>
        </p:nvSpPr>
        <p:spPr>
          <a:xfrm>
            <a:off x="1016801" y="742534"/>
            <a:ext cx="5508172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filtered 9 best-performing stocks have </a:t>
            </a:r>
            <a:r>
              <a:rPr lang="en-US" sz="1600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Debt/EBITDA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between </a:t>
            </a:r>
            <a:r>
              <a:rPr lang="en-US" sz="1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0.0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1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2.5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compared to all 53 stocks with a range of </a:t>
            </a:r>
            <a:r>
              <a:rPr lang="en-US" sz="16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sz="16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1.11~6.11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(negative exist because of negative 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EBITDA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 but two of the best-performing stocks have a </a:t>
            </a:r>
            <a:r>
              <a:rPr lang="en-US" sz="1600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Dividend Yield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between </a:t>
            </a:r>
            <a:r>
              <a:rPr lang="en-US" sz="1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1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%</a:t>
            </a:r>
            <a:r>
              <a:rPr lang="en-US" sz="1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en-US" sz="1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2.1%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compared to all 53 stocks with a range of </a:t>
            </a:r>
            <a:r>
              <a:rPr lang="en-US" sz="16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0.0</a:t>
            </a:r>
            <a:r>
              <a:rPr lang="en-US" altLang="zh-CN" sz="16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%</a:t>
            </a:r>
            <a:r>
              <a:rPr lang="en-US" sz="16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~</a:t>
            </a:r>
            <a:r>
              <a:rPr lang="en-US" altLang="zh-CN" sz="16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2.69%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filtered 9 stocks have </a:t>
            </a:r>
            <a:r>
              <a:rPr lang="en-US" sz="1600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EPS Yields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between </a:t>
            </a:r>
            <a:r>
              <a:rPr lang="en-US" sz="1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altLang="zh-CN" sz="1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%</a:t>
            </a:r>
            <a:r>
              <a:rPr lang="en-US" sz="1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altLang="zh-CN" sz="1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14%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compared to all stocks in </a:t>
            </a:r>
            <a:r>
              <a:rPr lang="en-US" sz="16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altLang="zh-CN" sz="16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9.3%</a:t>
            </a:r>
            <a:r>
              <a:rPr lang="en-US" sz="16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~19.12%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 but one of the 9 stocks have </a:t>
            </a:r>
            <a:r>
              <a:rPr lang="en-US" sz="1600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FCF Yields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between </a:t>
            </a:r>
            <a:r>
              <a:rPr lang="en-US" sz="1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4%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1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20%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compared to all stocks in </a:t>
            </a:r>
            <a:r>
              <a:rPr lang="en-US" sz="16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-8.93%~12.35%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 descr="A graph with red dots&#10;&#10;Description automatically generated">
            <a:extLst>
              <a:ext uri="{FF2B5EF4-FFF2-40B4-BE49-F238E27FC236}">
                <a16:creationId xmlns:a16="http://schemas.microsoft.com/office/drawing/2014/main" id="{A17574CC-C2FC-F179-9D00-6389AD055A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2250" y="69300"/>
            <a:ext cx="4827155" cy="3359700"/>
          </a:xfrm>
          <a:prstGeom prst="rect">
            <a:avLst/>
          </a:prstGeom>
        </p:spPr>
      </p:pic>
      <p:pic>
        <p:nvPicPr>
          <p:cNvPr id="10" name="Picture 9" descr="A graph with blue dots&#10;&#10;Description automatically generated">
            <a:extLst>
              <a:ext uri="{FF2B5EF4-FFF2-40B4-BE49-F238E27FC236}">
                <a16:creationId xmlns:a16="http://schemas.microsoft.com/office/drawing/2014/main" id="{489B0F2F-1702-BF83-EB80-5D42E2E294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801" y="3336693"/>
            <a:ext cx="4978400" cy="3521307"/>
          </a:xfrm>
          <a:prstGeom prst="rect">
            <a:avLst/>
          </a:prstGeom>
        </p:spPr>
      </p:pic>
      <p:pic>
        <p:nvPicPr>
          <p:cNvPr id="12" name="Picture 11" descr="A graph with green dots&#10;&#10;Description automatically generated">
            <a:extLst>
              <a:ext uri="{FF2B5EF4-FFF2-40B4-BE49-F238E27FC236}">
                <a16:creationId xmlns:a16="http://schemas.microsoft.com/office/drawing/2014/main" id="{37A32B83-7BA6-7CEA-BE2F-447A8A97C1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2250" y="3484175"/>
            <a:ext cx="4769891" cy="3373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24094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95A48E-A1FB-F557-5215-DA9A886826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3545" y="460375"/>
            <a:ext cx="3244273" cy="1325563"/>
          </a:xfrm>
        </p:spPr>
        <p:txBody>
          <a:bodyPr>
            <a:normAutofit fontScale="90000"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Performance of Filtered Stocks in 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Industrial Goods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Sector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D7C783D-743F-D935-9EEE-5D0CD4DDCD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30BF4-7B44-4B4D-9799-7C2B90B3FD94}" type="slidenum">
              <a:rPr lang="en-US" smtClean="0"/>
              <a:t>47</a:t>
            </a:fld>
            <a:endParaRPr lang="en-US"/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5BF910C2-59FD-AC54-4539-AE69F04134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7454008"/>
              </p:ext>
            </p:extLst>
          </p:nvPr>
        </p:nvGraphicFramePr>
        <p:xfrm>
          <a:off x="838200" y="4867275"/>
          <a:ext cx="10134599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16055">
                  <a:extLst>
                    <a:ext uri="{9D8B030D-6E8A-4147-A177-3AD203B41FA5}">
                      <a16:colId xmlns:a16="http://schemas.microsoft.com/office/drawing/2014/main" val="1210202032"/>
                    </a:ext>
                  </a:extLst>
                </a:gridCol>
                <a:gridCol w="1764145">
                  <a:extLst>
                    <a:ext uri="{9D8B030D-6E8A-4147-A177-3AD203B41FA5}">
                      <a16:colId xmlns:a16="http://schemas.microsoft.com/office/drawing/2014/main" val="1923971586"/>
                    </a:ext>
                  </a:extLst>
                </a:gridCol>
                <a:gridCol w="1708727">
                  <a:extLst>
                    <a:ext uri="{9D8B030D-6E8A-4147-A177-3AD203B41FA5}">
                      <a16:colId xmlns:a16="http://schemas.microsoft.com/office/drawing/2014/main" val="1955842763"/>
                    </a:ext>
                  </a:extLst>
                </a:gridCol>
                <a:gridCol w="1745672">
                  <a:extLst>
                    <a:ext uri="{9D8B030D-6E8A-4147-A177-3AD203B41FA5}">
                      <a16:colId xmlns:a16="http://schemas.microsoft.com/office/drawing/2014/main" val="21441761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Total 9 Filtered Stocks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60 Days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120 Days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Year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356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No. Stocks with Positive Returns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52053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No. Stocks with Returns Higher than S&amp;P 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30597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Total Average Returns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0.11%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12.23%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50.53%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3418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Returns of S&amp;P 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2.65%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6.89%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23.62%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22911"/>
                  </a:ext>
                </a:extLst>
              </a:tr>
            </a:tbl>
          </a:graphicData>
        </a:graphic>
      </p:graphicFrame>
      <p:sp>
        <p:nvSpPr>
          <p:cNvPr id="9" name="文本框 8">
            <a:extLst>
              <a:ext uri="{FF2B5EF4-FFF2-40B4-BE49-F238E27FC236}">
                <a16:creationId xmlns:a16="http://schemas.microsoft.com/office/drawing/2014/main" id="{640111BF-6605-52AF-4BD6-6F77F1A4DF25}"/>
              </a:ext>
            </a:extLst>
          </p:cNvPr>
          <p:cNvSpPr txBox="1"/>
          <p:nvPr/>
        </p:nvSpPr>
        <p:spPr>
          <a:xfrm>
            <a:off x="773545" y="2243756"/>
            <a:ext cx="267392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portfolio performs under average in 60-day period, while its performance in long-term, however, is significantly good.</a:t>
            </a:r>
          </a:p>
        </p:txBody>
      </p:sp>
      <p:pic>
        <p:nvPicPr>
          <p:cNvPr id="6" name="Picture 5" descr="A graph with different colored squares&#10;&#10;Description automatically generated">
            <a:extLst>
              <a:ext uri="{FF2B5EF4-FFF2-40B4-BE49-F238E27FC236}">
                <a16:creationId xmlns:a16="http://schemas.microsoft.com/office/drawing/2014/main" id="{3DDE789F-8D3D-2A6F-B67F-58BF695144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9050" y="23070"/>
            <a:ext cx="7772400" cy="4441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42547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F25700-9CDE-B1D8-D362-83856987C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30BF4-7B44-4B4D-9799-7C2B90B3FD94}" type="slidenum">
              <a:rPr lang="en-US" smtClean="0"/>
              <a:t>48</a:t>
            </a:fld>
            <a:endParaRPr lang="en-US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6C95A489-DCE3-1DA5-901D-8657A94CD2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3545" y="460375"/>
            <a:ext cx="3244273" cy="1325563"/>
          </a:xfrm>
        </p:spPr>
        <p:txBody>
          <a:bodyPr>
            <a:normAutofit fontScale="90000"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Performance of Filtered Stocks in 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Industrial Goods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Sector</a:t>
            </a:r>
          </a:p>
        </p:txBody>
      </p:sp>
      <p:sp>
        <p:nvSpPr>
          <p:cNvPr id="6" name="文本框 10">
            <a:extLst>
              <a:ext uri="{FF2B5EF4-FFF2-40B4-BE49-F238E27FC236}">
                <a16:creationId xmlns:a16="http://schemas.microsoft.com/office/drawing/2014/main" id="{A5ED49D3-F442-D9A1-843E-3FE1AECA600B}"/>
              </a:ext>
            </a:extLst>
          </p:cNvPr>
          <p:cNvSpPr txBox="1"/>
          <p:nvPr/>
        </p:nvSpPr>
        <p:spPr>
          <a:xfrm>
            <a:off x="458976" y="2089760"/>
            <a:ext cx="338629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industrial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goods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sector outperformed the market average a lot for the 1-year period, except in October 2023 when both S&amp;P 500 and the chosen stocks experienced a shock and got negative returns.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Standard deviation of the returns of the portfolio is </a:t>
            </a:r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</a:t>
            </a:r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183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8" name="Picture 7" descr="A graph of a chart&#10;&#10;Description automatically generated with medium confidence">
            <a:extLst>
              <a:ext uri="{FF2B5EF4-FFF2-40B4-BE49-F238E27FC236}">
                <a16:creationId xmlns:a16="http://schemas.microsoft.com/office/drawing/2014/main" id="{054821FF-FFD5-6E37-4FB8-AF47CFA767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7984" y="0"/>
            <a:ext cx="7772400" cy="6258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80628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28F15D-1872-395C-E2DB-563AEECC3B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125" y="136525"/>
            <a:ext cx="4481565" cy="1350631"/>
          </a:xfrm>
        </p:spPr>
        <p:txBody>
          <a:bodyPr>
            <a:normAutofit/>
          </a:bodyPr>
          <a:lstStyle/>
          <a:p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Industrials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ecto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endParaRPr lang="en-CN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27B12C-1C07-666B-1D0E-981D3D03AE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3674" y="1157340"/>
            <a:ext cx="7063992" cy="2697526"/>
          </a:xfrm>
        </p:spPr>
        <p:txBody>
          <a:bodyPr>
            <a:normAutofit/>
          </a:bodyPr>
          <a:lstStyle/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Among all </a:t>
            </a:r>
            <a:r>
              <a:rPr lang="en-US" sz="1800" b="1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720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stocks in industrials sector, </a:t>
            </a:r>
            <a:r>
              <a:rPr lang="en-US" sz="1800" b="1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441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which move forward to analysis process. Other stocks are dropped because: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15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stocks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lack EPS data; </a:t>
            </a: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stocks lack price data in a long period; </a:t>
            </a: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56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stocks lack debt data; </a:t>
            </a: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42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stocks lack shares data; </a:t>
            </a: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stocks lack EBITDA data; </a:t>
            </a: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133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stocks paid zero dividend; </a:t>
            </a: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stocks lack FCF data.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After eliminating outliers in the stocks by </a:t>
            </a: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IQR method with sensitivity = 1.5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(This may drop out some best-performing stocks), the stocks in Financial Services sector have the following distribution: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6CF373-9047-9757-03B2-1D3BACC8AC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30BF4-7B44-4B4D-9799-7C2B90B3FD94}" type="slidenum">
              <a:rPr lang="en-US" smtClean="0"/>
              <a:t>49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63ECAF-86C0-3B9C-5CA0-9A80F5FB0A32}"/>
              </a:ext>
            </a:extLst>
          </p:cNvPr>
          <p:cNvSpPr txBox="1"/>
          <p:nvPr/>
        </p:nvSpPr>
        <p:spPr>
          <a:xfrm>
            <a:off x="7358743" y="607106"/>
            <a:ext cx="530678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5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800" dirty="0">
              <a:solidFill>
                <a:schemeClr val="accent5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AE657311-A860-4879-598C-EEEAA788E4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5027746"/>
              </p:ext>
            </p:extLst>
          </p:nvPr>
        </p:nvGraphicFramePr>
        <p:xfrm>
          <a:off x="844061" y="4088584"/>
          <a:ext cx="8391490" cy="184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8298">
                  <a:extLst>
                    <a:ext uri="{9D8B030D-6E8A-4147-A177-3AD203B41FA5}">
                      <a16:colId xmlns:a16="http://schemas.microsoft.com/office/drawing/2014/main" val="193524710"/>
                    </a:ext>
                  </a:extLst>
                </a:gridCol>
                <a:gridCol w="1678298">
                  <a:extLst>
                    <a:ext uri="{9D8B030D-6E8A-4147-A177-3AD203B41FA5}">
                      <a16:colId xmlns:a16="http://schemas.microsoft.com/office/drawing/2014/main" val="3326805715"/>
                    </a:ext>
                  </a:extLst>
                </a:gridCol>
                <a:gridCol w="1678298">
                  <a:extLst>
                    <a:ext uri="{9D8B030D-6E8A-4147-A177-3AD203B41FA5}">
                      <a16:colId xmlns:a16="http://schemas.microsoft.com/office/drawing/2014/main" val="2247847394"/>
                    </a:ext>
                  </a:extLst>
                </a:gridCol>
                <a:gridCol w="1678298">
                  <a:extLst>
                    <a:ext uri="{9D8B030D-6E8A-4147-A177-3AD203B41FA5}">
                      <a16:colId xmlns:a16="http://schemas.microsoft.com/office/drawing/2014/main" val="524813708"/>
                    </a:ext>
                  </a:extLst>
                </a:gridCol>
                <a:gridCol w="1678298">
                  <a:extLst>
                    <a:ext uri="{9D8B030D-6E8A-4147-A177-3AD203B41FA5}">
                      <a16:colId xmlns:a16="http://schemas.microsoft.com/office/drawing/2014/main" val="2896350244"/>
                    </a:ext>
                  </a:extLst>
                </a:gridCol>
              </a:tblGrid>
              <a:tr h="29668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Median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979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Debt/EBITDA</a:t>
                      </a:r>
                    </a:p>
                  </a:txBody>
                  <a:tcP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7.12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-3.06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1.75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29763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Dividend Yield </a:t>
                      </a:r>
                    </a:p>
                  </a:txBody>
                  <a:tcP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8.73%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1.72%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5385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EPS Yield </a:t>
                      </a:r>
                    </a:p>
                  </a:txBody>
                  <a:tcP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13.10%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-3.86%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4.79%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4.52%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7008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FCF Yield </a:t>
                      </a:r>
                    </a:p>
                  </a:txBody>
                  <a:tcP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17.34%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-10.34%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4.03%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3.87%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513609"/>
                  </a:ext>
                </a:extLst>
              </a:tr>
            </a:tbl>
          </a:graphicData>
        </a:graphic>
      </p:graphicFrame>
      <p:sp>
        <p:nvSpPr>
          <p:cNvPr id="7" name="文本框 6">
            <a:extLst>
              <a:ext uri="{FF2B5EF4-FFF2-40B4-BE49-F238E27FC236}">
                <a16:creationId xmlns:a16="http://schemas.microsoft.com/office/drawing/2014/main" id="{4A5B1F10-8EC1-0702-8BF4-12E518900570}"/>
              </a:ext>
            </a:extLst>
          </p:cNvPr>
          <p:cNvSpPr txBox="1"/>
          <p:nvPr/>
        </p:nvSpPr>
        <p:spPr>
          <a:xfrm>
            <a:off x="8105671" y="3182547"/>
            <a:ext cx="32565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Factors for Best-performing Filter:</a:t>
            </a:r>
          </a:p>
          <a:p>
            <a:r>
              <a:rPr lang="en-US" sz="1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18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6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150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Final Size of Portfolio = </a:t>
            </a:r>
            <a:r>
              <a:rPr lang="en-US" sz="1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4598954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063B75-60D5-81A7-A9E9-7706EF6F9A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2207" y="-299500"/>
            <a:ext cx="10515600" cy="1325563"/>
          </a:xfrm>
        </p:spPr>
        <p:txBody>
          <a:bodyPr>
            <a:normAutofit/>
          </a:bodyPr>
          <a:lstStyle/>
          <a:p>
            <a:r>
              <a:rPr lang="en-CN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Returns of portfolio</a:t>
            </a:r>
            <a:r>
              <a:rPr lang="zh-CN" alt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VS</a:t>
            </a:r>
            <a:r>
              <a:rPr lang="zh-CN" alt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returns</a:t>
            </a:r>
            <a:r>
              <a:rPr lang="zh-CN" alt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zh-CN" alt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S&amp;P</a:t>
            </a:r>
            <a:r>
              <a:rPr lang="zh-CN" alt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500</a:t>
            </a:r>
            <a:endParaRPr lang="en-CN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Content Placeholder 5" descr="A graph of a graph showing the return of portfolio&#10;&#10;Description automatically generated">
            <a:extLst>
              <a:ext uri="{FF2B5EF4-FFF2-40B4-BE49-F238E27FC236}">
                <a16:creationId xmlns:a16="http://schemas.microsoft.com/office/drawing/2014/main" id="{2B7BC746-95D5-D0BF-4970-F4FB8FB4FE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0345"/>
            <a:ext cx="3843038" cy="272458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CB58C2-BDA2-0E61-9DB6-7333C8CEA4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30BF4-7B44-4B4D-9799-7C2B90B3FD94}" type="slidenum">
              <a:rPr lang="en-US" smtClean="0"/>
              <a:t>5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1C3E99-0AEF-F0EE-9AFF-E3161D58B6ED}"/>
              </a:ext>
            </a:extLst>
          </p:cNvPr>
          <p:cNvSpPr txBox="1"/>
          <p:nvPr/>
        </p:nvSpPr>
        <p:spPr>
          <a:xfrm>
            <a:off x="243248" y="3378752"/>
            <a:ext cx="356526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Basic Materials,</a:t>
            </a:r>
            <a:r>
              <a: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Standard Deviation: </a:t>
            </a:r>
            <a:r>
              <a:rPr lang="en-CN" sz="1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0.065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77C79E4E-3B0E-B87B-BCA6-5029C8B578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6395" y="680492"/>
            <a:ext cx="3843038" cy="272458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80D0A71-2B8D-DF46-BA41-21EA93728EF3}"/>
              </a:ext>
            </a:extLst>
          </p:cNvPr>
          <p:cNvSpPr txBox="1"/>
          <p:nvPr/>
        </p:nvSpPr>
        <p:spPr>
          <a:xfrm>
            <a:off x="4338039" y="3378750"/>
            <a:ext cx="372592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Consumer Cyclical, Standard Deviation: </a:t>
            </a:r>
            <a:r>
              <a:rPr lang="en-CN" sz="1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0.061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30648D4-AA0F-F1B7-8B8C-509CFC616807}"/>
              </a:ext>
            </a:extLst>
          </p:cNvPr>
          <p:cNvSpPr txBox="1"/>
          <p:nvPr/>
        </p:nvSpPr>
        <p:spPr>
          <a:xfrm>
            <a:off x="8275714" y="3404926"/>
            <a:ext cx="36314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Communication Services, Standard Deviation </a:t>
            </a:r>
            <a:r>
              <a:rPr lang="en-CN" sz="1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0.034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Picture 13" descr="A graph of a line graph&#10;&#10;Description automatically generated with medium confidence">
            <a:extLst>
              <a:ext uri="{FF2B5EF4-FFF2-40B4-BE49-F238E27FC236}">
                <a16:creationId xmlns:a16="http://schemas.microsoft.com/office/drawing/2014/main" id="{3B572E9F-7247-6632-2EDB-FAD13EE860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9433" y="720971"/>
            <a:ext cx="3843038" cy="272458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DB420CD-179D-41D1-F5E4-88E8C9F092CA}"/>
              </a:ext>
            </a:extLst>
          </p:cNvPr>
          <p:cNvSpPr txBox="1"/>
          <p:nvPr/>
        </p:nvSpPr>
        <p:spPr>
          <a:xfrm>
            <a:off x="122908" y="6494718"/>
            <a:ext cx="377247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Conglomerates, Standard Deviation: </a:t>
            </a:r>
            <a:r>
              <a:rPr lang="en-CN" sz="1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0.07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E9C58F1-07A3-ECC2-AE4B-16C3E92F45B2}"/>
              </a:ext>
            </a:extLst>
          </p:cNvPr>
          <p:cNvSpPr txBox="1"/>
          <p:nvPr/>
        </p:nvSpPr>
        <p:spPr>
          <a:xfrm>
            <a:off x="3952009" y="6476033"/>
            <a:ext cx="413786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Consumer Defensive, Standard Deviation: </a:t>
            </a:r>
            <a:r>
              <a:rPr lang="en-CN" sz="1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0.07</a:t>
            </a:r>
            <a:r>
              <a:rPr lang="en-US" sz="1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9CD2512-822E-00D8-D78E-048FEBBF0A42}"/>
              </a:ext>
            </a:extLst>
          </p:cNvPr>
          <p:cNvSpPr txBox="1"/>
          <p:nvPr/>
        </p:nvSpPr>
        <p:spPr>
          <a:xfrm>
            <a:off x="8515887" y="6470174"/>
            <a:ext cx="339130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Energy, Standard Deviation: </a:t>
            </a:r>
            <a:r>
              <a:rPr lang="en-CN" sz="1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0.102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9" name="Picture 18" descr="A graph of a line graph&#10;&#10;Description automatically generated with medium confidence">
            <a:extLst>
              <a:ext uri="{FF2B5EF4-FFF2-40B4-BE49-F238E27FC236}">
                <a16:creationId xmlns:a16="http://schemas.microsoft.com/office/drawing/2014/main" id="{82966CE4-4005-E622-5465-F7A95FD0D4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20162"/>
            <a:ext cx="3772477" cy="2674556"/>
          </a:xfrm>
          <a:prstGeom prst="rect">
            <a:avLst/>
          </a:prstGeom>
        </p:spPr>
      </p:pic>
      <p:pic>
        <p:nvPicPr>
          <p:cNvPr id="21" name="Picture 20" descr="A graph of a line graph&#10;&#10;Description automatically generated with medium confidence">
            <a:extLst>
              <a:ext uri="{FF2B5EF4-FFF2-40B4-BE49-F238E27FC236}">
                <a16:creationId xmlns:a16="http://schemas.microsoft.com/office/drawing/2014/main" id="{8AF7B269-0959-D926-8088-C37E2BEDE69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723" y="3837978"/>
            <a:ext cx="3771469" cy="2677534"/>
          </a:xfrm>
          <a:prstGeom prst="rect">
            <a:avLst/>
          </a:prstGeom>
        </p:spPr>
      </p:pic>
      <p:pic>
        <p:nvPicPr>
          <p:cNvPr id="23" name="Picture 22" descr="A graph of a line graph&#10;&#10;Description automatically generated with medium confidence">
            <a:extLst>
              <a:ext uri="{FF2B5EF4-FFF2-40B4-BE49-F238E27FC236}">
                <a16:creationId xmlns:a16="http://schemas.microsoft.com/office/drawing/2014/main" id="{896ED85A-BB39-76AD-2126-8E584421E7D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4917" y="3795149"/>
            <a:ext cx="3843039" cy="272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20466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464DD6-4C6D-6797-54A7-641E249006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6808" y="0"/>
            <a:ext cx="5340180" cy="1256739"/>
          </a:xfrm>
        </p:spPr>
        <p:txBody>
          <a:bodyPr>
            <a:normAutofit/>
          </a:bodyPr>
          <a:lstStyle/>
          <a:p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Industrials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ector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3462F6-FE19-77D5-D09F-545BB12D5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30BF4-7B44-4B4D-9799-7C2B90B3FD94}" type="slidenum">
              <a:rPr lang="en-US" smtClean="0"/>
              <a:t>50</a:t>
            </a:fld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9C0DC14-22AE-28FC-6105-63DA84AC0217}"/>
              </a:ext>
            </a:extLst>
          </p:cNvPr>
          <p:cNvSpPr txBox="1"/>
          <p:nvPr/>
        </p:nvSpPr>
        <p:spPr>
          <a:xfrm>
            <a:off x="784810" y="831927"/>
            <a:ext cx="545625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filtered best-performing stocks have </a:t>
            </a:r>
            <a:r>
              <a:rPr lang="en-US" sz="1600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Debt/EBITDA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between </a:t>
            </a:r>
            <a:r>
              <a:rPr lang="en-US" sz="1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0.0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1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2.6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compared to all 441 stocks with a range of </a:t>
            </a:r>
            <a:r>
              <a:rPr lang="en-US" sz="16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sz="16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3.06~7.12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(negative exist because of negative 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EBITDA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filtered best-performing stocks have a </a:t>
            </a:r>
            <a:r>
              <a:rPr lang="en-US" sz="1600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Dividend Yield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between </a:t>
            </a:r>
            <a:r>
              <a:rPr lang="en-US" sz="1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1%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en-US" sz="1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137%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 but one of the 20 stocks have </a:t>
            </a:r>
            <a:r>
              <a:rPr lang="en-US" sz="1600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EPS Yields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between </a:t>
            </a:r>
            <a:r>
              <a:rPr lang="en-US" sz="1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4%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1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51%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compared to all stocks in </a:t>
            </a:r>
            <a:r>
              <a:rPr lang="en-US" sz="16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-3.86%~13.10%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 but one of the 20 stocks have </a:t>
            </a:r>
            <a:r>
              <a:rPr lang="en-US" sz="1600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FCF Yields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between </a:t>
            </a:r>
            <a:r>
              <a:rPr lang="en-US" sz="1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6%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1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132%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compared to all stocks in </a:t>
            </a:r>
            <a:r>
              <a:rPr lang="en-US" sz="16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-10.34%~17.34%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 descr="A chart with red dots&#10;&#10;Description automatically generated">
            <a:extLst>
              <a:ext uri="{FF2B5EF4-FFF2-40B4-BE49-F238E27FC236}">
                <a16:creationId xmlns:a16="http://schemas.microsoft.com/office/drawing/2014/main" id="{6D8AEF0E-FED3-ED2D-6D8D-C3CCDB7EBC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9045" y="1"/>
            <a:ext cx="4881419" cy="3415684"/>
          </a:xfrm>
          <a:prstGeom prst="rect">
            <a:avLst/>
          </a:prstGeom>
        </p:spPr>
      </p:pic>
      <p:pic>
        <p:nvPicPr>
          <p:cNvPr id="10" name="Picture 9" descr="A graph with blue dots&#10;&#10;Description automatically generated">
            <a:extLst>
              <a:ext uri="{FF2B5EF4-FFF2-40B4-BE49-F238E27FC236}">
                <a16:creationId xmlns:a16="http://schemas.microsoft.com/office/drawing/2014/main" id="{7C3736D5-49A1-B8A7-FABF-4A98F994B0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886" y="3386472"/>
            <a:ext cx="4881420" cy="3471527"/>
          </a:xfrm>
          <a:prstGeom prst="rect">
            <a:avLst/>
          </a:prstGeom>
        </p:spPr>
      </p:pic>
      <p:pic>
        <p:nvPicPr>
          <p:cNvPr id="12" name="Picture 11" descr="A chart with green dots&#10;&#10;Description automatically generated">
            <a:extLst>
              <a:ext uri="{FF2B5EF4-FFF2-40B4-BE49-F238E27FC236}">
                <a16:creationId xmlns:a16="http://schemas.microsoft.com/office/drawing/2014/main" id="{4B599C7D-12C3-6CF2-50FF-CE93947F34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3123" y="3386473"/>
            <a:ext cx="4954574" cy="3471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90352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95A48E-A1FB-F557-5215-DA9A886826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3545" y="460375"/>
            <a:ext cx="3244273" cy="1325563"/>
          </a:xfrm>
        </p:spPr>
        <p:txBody>
          <a:bodyPr>
            <a:normAutofit fontScale="90000"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Performance of Filtered Stocks in 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Industrials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Sector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D7C783D-743F-D935-9EEE-5D0CD4DDCD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30BF4-7B44-4B4D-9799-7C2B90B3FD94}" type="slidenum">
              <a:rPr lang="en-US" smtClean="0"/>
              <a:t>51</a:t>
            </a:fld>
            <a:endParaRPr lang="en-US"/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5BF910C2-59FD-AC54-4539-AE69F04134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0393394"/>
              </p:ext>
            </p:extLst>
          </p:nvPr>
        </p:nvGraphicFramePr>
        <p:xfrm>
          <a:off x="838200" y="4867275"/>
          <a:ext cx="10134599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16055">
                  <a:extLst>
                    <a:ext uri="{9D8B030D-6E8A-4147-A177-3AD203B41FA5}">
                      <a16:colId xmlns:a16="http://schemas.microsoft.com/office/drawing/2014/main" val="1210202032"/>
                    </a:ext>
                  </a:extLst>
                </a:gridCol>
                <a:gridCol w="1764145">
                  <a:extLst>
                    <a:ext uri="{9D8B030D-6E8A-4147-A177-3AD203B41FA5}">
                      <a16:colId xmlns:a16="http://schemas.microsoft.com/office/drawing/2014/main" val="1923971586"/>
                    </a:ext>
                  </a:extLst>
                </a:gridCol>
                <a:gridCol w="1708727">
                  <a:extLst>
                    <a:ext uri="{9D8B030D-6E8A-4147-A177-3AD203B41FA5}">
                      <a16:colId xmlns:a16="http://schemas.microsoft.com/office/drawing/2014/main" val="1955842763"/>
                    </a:ext>
                  </a:extLst>
                </a:gridCol>
                <a:gridCol w="1745672">
                  <a:extLst>
                    <a:ext uri="{9D8B030D-6E8A-4147-A177-3AD203B41FA5}">
                      <a16:colId xmlns:a16="http://schemas.microsoft.com/office/drawing/2014/main" val="21441761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Total 20 Filtered Stocks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60 Days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120 Days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Year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356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No. Stocks with Positive Returns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52053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No. Stocks with Returns Higher than S&amp;P 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30597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Total Average Returns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11.59%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24.74%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44.88%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3418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Returns of S&amp;P 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2.65%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6.89%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23.62%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22911"/>
                  </a:ext>
                </a:extLst>
              </a:tr>
            </a:tbl>
          </a:graphicData>
        </a:graphic>
      </p:graphicFrame>
      <p:sp>
        <p:nvSpPr>
          <p:cNvPr id="9" name="文本框 8">
            <a:extLst>
              <a:ext uri="{FF2B5EF4-FFF2-40B4-BE49-F238E27FC236}">
                <a16:creationId xmlns:a16="http://schemas.microsoft.com/office/drawing/2014/main" id="{640111BF-6605-52AF-4BD6-6F77F1A4DF25}"/>
              </a:ext>
            </a:extLst>
          </p:cNvPr>
          <p:cNvSpPr txBox="1"/>
          <p:nvPr/>
        </p:nvSpPr>
        <p:spPr>
          <a:xfrm>
            <a:off x="773545" y="2243756"/>
            <a:ext cx="26739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Most Filtered Stocks perform very well in all three periods. </a:t>
            </a:r>
          </a:p>
        </p:txBody>
      </p:sp>
      <p:pic>
        <p:nvPicPr>
          <p:cNvPr id="10" name="Picture 9" descr="A graph of stock prices&#10;&#10;Description automatically generated with medium confidence">
            <a:extLst>
              <a:ext uri="{FF2B5EF4-FFF2-40B4-BE49-F238E27FC236}">
                <a16:creationId xmlns:a16="http://schemas.microsoft.com/office/drawing/2014/main" id="{38976861-B42D-D6E1-67FE-17ACB573F0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23070"/>
            <a:ext cx="8218714" cy="4696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27066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FD6748-9228-77A7-5B09-870BDB827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30BF4-7B44-4B4D-9799-7C2B90B3FD94}" type="slidenum">
              <a:rPr lang="en-US" smtClean="0"/>
              <a:t>52</a:t>
            </a:fld>
            <a:endParaRPr lang="en-US"/>
          </a:p>
        </p:txBody>
      </p:sp>
      <p:pic>
        <p:nvPicPr>
          <p:cNvPr id="6" name="Picture 5" descr="A graph of a graph with numbers and lines&#10;&#10;Description automatically generated with medium confidence">
            <a:extLst>
              <a:ext uri="{FF2B5EF4-FFF2-40B4-BE49-F238E27FC236}">
                <a16:creationId xmlns:a16="http://schemas.microsoft.com/office/drawing/2014/main" id="{1D4595B5-C34A-35BF-0C58-FD992E8167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0" y="98192"/>
            <a:ext cx="7772400" cy="6258158"/>
          </a:xfrm>
          <a:prstGeom prst="rect">
            <a:avLst/>
          </a:prstGeom>
        </p:spPr>
      </p:pic>
      <p:sp>
        <p:nvSpPr>
          <p:cNvPr id="7" name="标题 1">
            <a:extLst>
              <a:ext uri="{FF2B5EF4-FFF2-40B4-BE49-F238E27FC236}">
                <a16:creationId xmlns:a16="http://schemas.microsoft.com/office/drawing/2014/main" id="{CB0C2C06-80CD-9CB2-1A70-E0291095F9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3545" y="460375"/>
            <a:ext cx="3244273" cy="1325563"/>
          </a:xfrm>
        </p:spPr>
        <p:txBody>
          <a:bodyPr>
            <a:normAutofit fontScale="90000"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Performance of Filtered Stocks in 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Industrials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Sector</a:t>
            </a:r>
          </a:p>
        </p:txBody>
      </p:sp>
      <p:sp>
        <p:nvSpPr>
          <p:cNvPr id="8" name="文本框 10">
            <a:extLst>
              <a:ext uri="{FF2B5EF4-FFF2-40B4-BE49-F238E27FC236}">
                <a16:creationId xmlns:a16="http://schemas.microsoft.com/office/drawing/2014/main" id="{7F3B3FE3-AB85-89F9-81BE-544C1AC8CB57}"/>
              </a:ext>
            </a:extLst>
          </p:cNvPr>
          <p:cNvSpPr txBox="1"/>
          <p:nvPr/>
        </p:nvSpPr>
        <p:spPr>
          <a:xfrm>
            <a:off x="458976" y="2089760"/>
            <a:ext cx="338629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portfolio in I</a:t>
            </a:r>
            <a:r>
              <a:rPr lang="en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ndustrials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ector outperformed the market average in most of the time during the 1-year period, especially since April 2024 when the returns doubled from 20% to above 40% in just 2 months.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Standard deviation of the returns of the portfolio is </a:t>
            </a:r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</a:t>
            </a:r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103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7406065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28F15D-1872-395C-E2DB-563AEECC3B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125" y="136525"/>
            <a:ext cx="4481565" cy="1350631"/>
          </a:xfrm>
        </p:spPr>
        <p:txBody>
          <a:bodyPr>
            <a:normAutofit/>
          </a:bodyPr>
          <a:lstStyle/>
          <a:p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Services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ecto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endParaRPr lang="en-CN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27B12C-1C07-666B-1D0E-981D3D03AE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3674" y="1157340"/>
            <a:ext cx="7063992" cy="2697526"/>
          </a:xfrm>
        </p:spPr>
        <p:txBody>
          <a:bodyPr>
            <a:normAutofit/>
          </a:bodyPr>
          <a:lstStyle/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Among all </a:t>
            </a:r>
            <a:r>
              <a:rPr lang="en-US" sz="1800" b="1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377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stocks in services sector, </a:t>
            </a:r>
            <a:r>
              <a:rPr lang="en-US" sz="1800" b="1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220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which move forward to analysis process. Other stocks are dropped because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altLang="zh-CN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stocks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lack EPS data; </a:t>
            </a: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stocks lack price data in a long period; </a:t>
            </a: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36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stocks lack debt data; </a:t>
            </a: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27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stocks lack shares data; </a:t>
            </a: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stocks lack EBITDA data; </a:t>
            </a: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71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stocks paid zero dividend; </a:t>
            </a: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stock lack FCF data.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After eliminating outliers in the stocks by </a:t>
            </a: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IQR method with sensitivity = 1.5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(This may drop out some best-performing stocks), the stocks in Financial Services sector have the following distribution: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6CF373-9047-9757-03B2-1D3BACC8AC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30BF4-7B44-4B4D-9799-7C2B90B3FD94}" type="slidenum">
              <a:rPr lang="en-US" smtClean="0"/>
              <a:t>53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63ECAF-86C0-3B9C-5CA0-9A80F5FB0A32}"/>
              </a:ext>
            </a:extLst>
          </p:cNvPr>
          <p:cNvSpPr txBox="1"/>
          <p:nvPr/>
        </p:nvSpPr>
        <p:spPr>
          <a:xfrm>
            <a:off x="7358743" y="607106"/>
            <a:ext cx="530678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5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800" dirty="0">
              <a:solidFill>
                <a:schemeClr val="accent5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AE657311-A860-4879-598C-EEEAA788E4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3519367"/>
              </p:ext>
            </p:extLst>
          </p:nvPr>
        </p:nvGraphicFramePr>
        <p:xfrm>
          <a:off x="844061" y="4088584"/>
          <a:ext cx="8391490" cy="184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8298">
                  <a:extLst>
                    <a:ext uri="{9D8B030D-6E8A-4147-A177-3AD203B41FA5}">
                      <a16:colId xmlns:a16="http://schemas.microsoft.com/office/drawing/2014/main" val="193524710"/>
                    </a:ext>
                  </a:extLst>
                </a:gridCol>
                <a:gridCol w="1678298">
                  <a:extLst>
                    <a:ext uri="{9D8B030D-6E8A-4147-A177-3AD203B41FA5}">
                      <a16:colId xmlns:a16="http://schemas.microsoft.com/office/drawing/2014/main" val="3326805715"/>
                    </a:ext>
                  </a:extLst>
                </a:gridCol>
                <a:gridCol w="1678298">
                  <a:extLst>
                    <a:ext uri="{9D8B030D-6E8A-4147-A177-3AD203B41FA5}">
                      <a16:colId xmlns:a16="http://schemas.microsoft.com/office/drawing/2014/main" val="2247847394"/>
                    </a:ext>
                  </a:extLst>
                </a:gridCol>
                <a:gridCol w="1678298">
                  <a:extLst>
                    <a:ext uri="{9D8B030D-6E8A-4147-A177-3AD203B41FA5}">
                      <a16:colId xmlns:a16="http://schemas.microsoft.com/office/drawing/2014/main" val="524813708"/>
                    </a:ext>
                  </a:extLst>
                </a:gridCol>
                <a:gridCol w="1678298">
                  <a:extLst>
                    <a:ext uri="{9D8B030D-6E8A-4147-A177-3AD203B41FA5}">
                      <a16:colId xmlns:a16="http://schemas.microsoft.com/office/drawing/2014/main" val="2896350244"/>
                    </a:ext>
                  </a:extLst>
                </a:gridCol>
              </a:tblGrid>
              <a:tr h="29668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Median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979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Debt/EBITDA</a:t>
                      </a:r>
                    </a:p>
                  </a:txBody>
                  <a:tcP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-3.98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1.92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29763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Dividend Yield </a:t>
                      </a:r>
                    </a:p>
                  </a:txBody>
                  <a:tcP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10.62%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2.25%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1.59%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5385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EPS Yield </a:t>
                      </a:r>
                    </a:p>
                  </a:txBody>
                  <a:tcP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16.14%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-4.30%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5.59%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5.16%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7008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FCF Yield </a:t>
                      </a:r>
                    </a:p>
                  </a:txBody>
                  <a:tcP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22.04%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-13.10%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4.18%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4.54%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513609"/>
                  </a:ext>
                </a:extLst>
              </a:tr>
            </a:tbl>
          </a:graphicData>
        </a:graphic>
      </p:graphicFrame>
      <p:sp>
        <p:nvSpPr>
          <p:cNvPr id="7" name="文本框 6">
            <a:extLst>
              <a:ext uri="{FF2B5EF4-FFF2-40B4-BE49-F238E27FC236}">
                <a16:creationId xmlns:a16="http://schemas.microsoft.com/office/drawing/2014/main" id="{4A5B1F10-8EC1-0702-8BF4-12E518900570}"/>
              </a:ext>
            </a:extLst>
          </p:cNvPr>
          <p:cNvSpPr txBox="1"/>
          <p:nvPr/>
        </p:nvSpPr>
        <p:spPr>
          <a:xfrm>
            <a:off x="8105671" y="3182547"/>
            <a:ext cx="32565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Factors for Best-performing Filter:</a:t>
            </a:r>
          </a:p>
          <a:p>
            <a:r>
              <a:rPr lang="en-US" sz="1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6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100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Final Size of Portfolio = </a:t>
            </a:r>
            <a:r>
              <a:rPr lang="en-US" sz="1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14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76888278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464DD6-4C6D-6797-54A7-641E249006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0386" y="-235173"/>
            <a:ext cx="5340180" cy="1256739"/>
          </a:xfrm>
        </p:spPr>
        <p:txBody>
          <a:bodyPr>
            <a:normAutofit/>
          </a:bodyPr>
          <a:lstStyle/>
          <a:p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Services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ector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3462F6-FE19-77D5-D09F-545BB12D5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30BF4-7B44-4B4D-9799-7C2B90B3FD94}" type="slidenum">
              <a:rPr lang="en-US" smtClean="0"/>
              <a:t>54</a:t>
            </a:fld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9C0DC14-22AE-28FC-6105-63DA84AC0217}"/>
              </a:ext>
            </a:extLst>
          </p:cNvPr>
          <p:cNvSpPr txBox="1"/>
          <p:nvPr/>
        </p:nvSpPr>
        <p:spPr>
          <a:xfrm>
            <a:off x="537669" y="715626"/>
            <a:ext cx="5900076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filtered best-performing stocks have </a:t>
            </a:r>
            <a:r>
              <a:rPr lang="en-US" sz="1600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Debt/EBITDA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between </a:t>
            </a:r>
            <a:r>
              <a:rPr lang="en-US" sz="1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0.0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1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1.5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compared to all 220 stocks with a range of </a:t>
            </a:r>
            <a:r>
              <a:rPr lang="en-US" sz="16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sz="16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3.98~8.63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(negative exist because of negative 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EBITDA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 but one of the best-performing stocks have a </a:t>
            </a:r>
            <a:r>
              <a:rPr lang="en-US" sz="1600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Dividend Yield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between </a:t>
            </a:r>
            <a:r>
              <a:rPr lang="en-US" sz="1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1%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en-US" sz="1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40%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compared to all 220 stocks with a range of </a:t>
            </a:r>
            <a:r>
              <a:rPr lang="en-US" sz="16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0.00%~10.62%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 but one of the 14 stocks have </a:t>
            </a:r>
            <a:r>
              <a:rPr lang="en-US" sz="1600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EPS Yields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between </a:t>
            </a:r>
            <a:r>
              <a:rPr lang="en-US" sz="1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8%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sz="1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90%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compared to all stocks in </a:t>
            </a:r>
            <a:r>
              <a:rPr lang="en-US" sz="16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-4.30%~16.14%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filtered 14 stocks have </a:t>
            </a:r>
            <a:r>
              <a:rPr lang="en-US" sz="1600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FCF Yields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between </a:t>
            </a:r>
            <a:r>
              <a:rPr lang="en-US" sz="1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6%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1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71%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compared to all stocks in </a:t>
            </a:r>
            <a:r>
              <a:rPr lang="en-US" sz="16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-13.10%~22.04%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 descr="A graph with red dots&#10;&#10;Description automatically generated">
            <a:extLst>
              <a:ext uri="{FF2B5EF4-FFF2-40B4-BE49-F238E27FC236}">
                <a16:creationId xmlns:a16="http://schemas.microsoft.com/office/drawing/2014/main" id="{DE80A896-3A30-0E11-5B3E-D31CB1FFB6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3431" y="0"/>
            <a:ext cx="4821622" cy="3429000"/>
          </a:xfrm>
          <a:prstGeom prst="rect">
            <a:avLst/>
          </a:prstGeom>
        </p:spPr>
      </p:pic>
      <p:pic>
        <p:nvPicPr>
          <p:cNvPr id="10" name="Picture 9" descr="A graph with blue dots&#10;&#10;Description automatically generated">
            <a:extLst>
              <a:ext uri="{FF2B5EF4-FFF2-40B4-BE49-F238E27FC236}">
                <a16:creationId xmlns:a16="http://schemas.microsoft.com/office/drawing/2014/main" id="{BE9B6F6B-45AF-3056-C02E-0793CF122F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669" y="3283814"/>
            <a:ext cx="4906241" cy="3437661"/>
          </a:xfrm>
          <a:prstGeom prst="rect">
            <a:avLst/>
          </a:prstGeom>
        </p:spPr>
      </p:pic>
      <p:pic>
        <p:nvPicPr>
          <p:cNvPr id="12" name="Picture 11" descr="A graph with green dots&#10;&#10;Description automatically generated">
            <a:extLst>
              <a:ext uri="{FF2B5EF4-FFF2-40B4-BE49-F238E27FC236}">
                <a16:creationId xmlns:a16="http://schemas.microsoft.com/office/drawing/2014/main" id="{8A968626-A9C6-E60A-1821-FB8CB83689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8074" y="3376148"/>
            <a:ext cx="4821622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75418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95A48E-A1FB-F557-5215-DA9A886826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3545" y="460375"/>
            <a:ext cx="3244273" cy="1325563"/>
          </a:xfrm>
        </p:spPr>
        <p:txBody>
          <a:bodyPr>
            <a:normAutofit fontScale="90000"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Performance of Filtered Stocks in 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Services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Sector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D7C783D-743F-D935-9EEE-5D0CD4DDCD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30BF4-7B44-4B4D-9799-7C2B90B3FD94}" type="slidenum">
              <a:rPr lang="en-US" smtClean="0"/>
              <a:t>55</a:t>
            </a:fld>
            <a:endParaRPr lang="en-US"/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5BF910C2-59FD-AC54-4539-AE69F04134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7596654"/>
              </p:ext>
            </p:extLst>
          </p:nvPr>
        </p:nvGraphicFramePr>
        <p:xfrm>
          <a:off x="838200" y="4867275"/>
          <a:ext cx="10134599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16055">
                  <a:extLst>
                    <a:ext uri="{9D8B030D-6E8A-4147-A177-3AD203B41FA5}">
                      <a16:colId xmlns:a16="http://schemas.microsoft.com/office/drawing/2014/main" val="1210202032"/>
                    </a:ext>
                  </a:extLst>
                </a:gridCol>
                <a:gridCol w="1764145">
                  <a:extLst>
                    <a:ext uri="{9D8B030D-6E8A-4147-A177-3AD203B41FA5}">
                      <a16:colId xmlns:a16="http://schemas.microsoft.com/office/drawing/2014/main" val="1923971586"/>
                    </a:ext>
                  </a:extLst>
                </a:gridCol>
                <a:gridCol w="1708727">
                  <a:extLst>
                    <a:ext uri="{9D8B030D-6E8A-4147-A177-3AD203B41FA5}">
                      <a16:colId xmlns:a16="http://schemas.microsoft.com/office/drawing/2014/main" val="1955842763"/>
                    </a:ext>
                  </a:extLst>
                </a:gridCol>
                <a:gridCol w="1745672">
                  <a:extLst>
                    <a:ext uri="{9D8B030D-6E8A-4147-A177-3AD203B41FA5}">
                      <a16:colId xmlns:a16="http://schemas.microsoft.com/office/drawing/2014/main" val="21441761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Total 14 Filtered Stocks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60 Days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120 Days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Year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356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No. Stocks with Positive Returns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52053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No. Stocks with Returns Higher than S&amp;P 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30597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Total Average Returns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3.96%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10.60%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25.72%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3418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Returns of S&amp;P 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2.65%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6.89%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23.62%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22911"/>
                  </a:ext>
                </a:extLst>
              </a:tr>
            </a:tbl>
          </a:graphicData>
        </a:graphic>
      </p:graphicFrame>
      <p:sp>
        <p:nvSpPr>
          <p:cNvPr id="9" name="文本框 8">
            <a:extLst>
              <a:ext uri="{FF2B5EF4-FFF2-40B4-BE49-F238E27FC236}">
                <a16:creationId xmlns:a16="http://schemas.microsoft.com/office/drawing/2014/main" id="{640111BF-6605-52AF-4BD6-6F77F1A4DF25}"/>
              </a:ext>
            </a:extLst>
          </p:cNvPr>
          <p:cNvSpPr txBox="1"/>
          <p:nvPr/>
        </p:nvSpPr>
        <p:spPr>
          <a:xfrm>
            <a:off x="566057" y="2243756"/>
            <a:ext cx="288141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Filtered Investment Portfolio performs very good in all three time periods, especially in short terms when the returns it gives is twice of that of S&amp;P 500.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 descr="A graph with different colored bars&#10;&#10;Description automatically generated with medium confidence">
            <a:extLst>
              <a:ext uri="{FF2B5EF4-FFF2-40B4-BE49-F238E27FC236}">
                <a16:creationId xmlns:a16="http://schemas.microsoft.com/office/drawing/2014/main" id="{BA4D1F6F-5179-4CD7-5499-C7D7FDAABE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136525"/>
            <a:ext cx="7772400" cy="4441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97048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E16513-79B8-BDD4-13D7-B1634ADF9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30BF4-7B44-4B4D-9799-7C2B90B3FD94}" type="slidenum">
              <a:rPr lang="en-US" smtClean="0"/>
              <a:t>56</a:t>
            </a:fld>
            <a:endParaRPr lang="en-US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9B8C40ED-E4DA-379D-A676-DE1E94B44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3545" y="460375"/>
            <a:ext cx="3244273" cy="1325563"/>
          </a:xfrm>
        </p:spPr>
        <p:txBody>
          <a:bodyPr>
            <a:normAutofit fontScale="90000"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Performance of Filtered Stocks in 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Services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Sector</a:t>
            </a:r>
          </a:p>
        </p:txBody>
      </p:sp>
      <p:pic>
        <p:nvPicPr>
          <p:cNvPr id="7" name="Picture 6" descr="A graph of a line graph&#10;&#10;Description automatically generated with medium confidence">
            <a:extLst>
              <a:ext uri="{FF2B5EF4-FFF2-40B4-BE49-F238E27FC236}">
                <a16:creationId xmlns:a16="http://schemas.microsoft.com/office/drawing/2014/main" id="{9D7A1E2B-695C-E028-626A-30F91EE4EA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0" y="0"/>
            <a:ext cx="7772400" cy="6224238"/>
          </a:xfrm>
          <a:prstGeom prst="rect">
            <a:avLst/>
          </a:prstGeom>
        </p:spPr>
      </p:pic>
      <p:sp>
        <p:nvSpPr>
          <p:cNvPr id="8" name="文本框 10">
            <a:extLst>
              <a:ext uri="{FF2B5EF4-FFF2-40B4-BE49-F238E27FC236}">
                <a16:creationId xmlns:a16="http://schemas.microsoft.com/office/drawing/2014/main" id="{F5C16BAD-2868-84E5-9B5F-1F8364811A1D}"/>
              </a:ext>
            </a:extLst>
          </p:cNvPr>
          <p:cNvSpPr txBox="1"/>
          <p:nvPr/>
        </p:nvSpPr>
        <p:spPr>
          <a:xfrm>
            <a:off x="458976" y="2089760"/>
            <a:ext cx="338629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chosen stocks in S</a:t>
            </a:r>
            <a:r>
              <a:rPr lang="en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ervices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sector outperformed the market average significantly in July 2023 but got overlapped after then and the final performance was close to S&amp;P 500.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Standard deviation of the returns of the portfolio is </a:t>
            </a:r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0.087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2531071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28F15D-1872-395C-E2DB-563AEECC3B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125" y="136525"/>
            <a:ext cx="4481565" cy="1350631"/>
          </a:xfrm>
        </p:spPr>
        <p:txBody>
          <a:bodyPr>
            <a:normAutofit/>
          </a:bodyPr>
          <a:lstStyle/>
          <a:p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Technology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ecto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endParaRPr lang="en-CN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27B12C-1C07-666B-1D0E-981D3D03AE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3674" y="1157340"/>
            <a:ext cx="7063992" cy="2697526"/>
          </a:xfrm>
        </p:spPr>
        <p:txBody>
          <a:bodyPr>
            <a:normAutofit/>
          </a:bodyPr>
          <a:lstStyle/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Among all </a:t>
            </a:r>
            <a:r>
              <a:rPr lang="en-US" sz="1800" b="1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1057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stocks in technology sector, </a:t>
            </a:r>
            <a:r>
              <a:rPr lang="en-US" sz="1800" b="1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465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which move forward to analysis process. Other stocks are dropped because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altLang="zh-CN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16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stocks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lack EPS data; </a:t>
            </a: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13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stocks lack price data in a long period; </a:t>
            </a: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166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stocks lack debt data; </a:t>
            </a: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52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stocks lack shares data; </a:t>
            </a: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36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stocks lack EBITDA data; </a:t>
            </a: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306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stocks paid zero dividend; </a:t>
            </a: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stocks lack FCF data.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After eliminating outliers in the stocks by </a:t>
            </a: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IQR method with sensitivity = 1.5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(This may drop out some best-performing stocks), the stocks in Financial Services sector have the following distribution: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6CF373-9047-9757-03B2-1D3BACC8AC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30BF4-7B44-4B4D-9799-7C2B90B3FD94}" type="slidenum">
              <a:rPr lang="en-US" smtClean="0"/>
              <a:t>57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63ECAF-86C0-3B9C-5CA0-9A80F5FB0A32}"/>
              </a:ext>
            </a:extLst>
          </p:cNvPr>
          <p:cNvSpPr txBox="1"/>
          <p:nvPr/>
        </p:nvSpPr>
        <p:spPr>
          <a:xfrm>
            <a:off x="7358743" y="607106"/>
            <a:ext cx="530678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5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800" dirty="0">
              <a:solidFill>
                <a:schemeClr val="accent5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AE657311-A860-4879-598C-EEEAA788E4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4477853"/>
              </p:ext>
            </p:extLst>
          </p:nvPr>
        </p:nvGraphicFramePr>
        <p:xfrm>
          <a:off x="844061" y="4088584"/>
          <a:ext cx="8391490" cy="184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8298">
                  <a:extLst>
                    <a:ext uri="{9D8B030D-6E8A-4147-A177-3AD203B41FA5}">
                      <a16:colId xmlns:a16="http://schemas.microsoft.com/office/drawing/2014/main" val="193524710"/>
                    </a:ext>
                  </a:extLst>
                </a:gridCol>
                <a:gridCol w="1678298">
                  <a:extLst>
                    <a:ext uri="{9D8B030D-6E8A-4147-A177-3AD203B41FA5}">
                      <a16:colId xmlns:a16="http://schemas.microsoft.com/office/drawing/2014/main" val="3326805715"/>
                    </a:ext>
                  </a:extLst>
                </a:gridCol>
                <a:gridCol w="1678298">
                  <a:extLst>
                    <a:ext uri="{9D8B030D-6E8A-4147-A177-3AD203B41FA5}">
                      <a16:colId xmlns:a16="http://schemas.microsoft.com/office/drawing/2014/main" val="2247847394"/>
                    </a:ext>
                  </a:extLst>
                </a:gridCol>
                <a:gridCol w="1678298">
                  <a:extLst>
                    <a:ext uri="{9D8B030D-6E8A-4147-A177-3AD203B41FA5}">
                      <a16:colId xmlns:a16="http://schemas.microsoft.com/office/drawing/2014/main" val="524813708"/>
                    </a:ext>
                  </a:extLst>
                </a:gridCol>
                <a:gridCol w="1678298">
                  <a:extLst>
                    <a:ext uri="{9D8B030D-6E8A-4147-A177-3AD203B41FA5}">
                      <a16:colId xmlns:a16="http://schemas.microsoft.com/office/drawing/2014/main" val="2896350244"/>
                    </a:ext>
                  </a:extLst>
                </a:gridCol>
              </a:tblGrid>
              <a:tr h="29668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Median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979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Debt/EBITDA</a:t>
                      </a:r>
                    </a:p>
                  </a:txBody>
                  <a:tcP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-4.82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29763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Dividend Yield </a:t>
                      </a:r>
                    </a:p>
                  </a:txBody>
                  <a:tcP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14.26%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1.99%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0.93%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5385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EPS Yield </a:t>
                      </a:r>
                    </a:p>
                  </a:txBody>
                  <a:tcP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17.41%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-13.47%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3.53%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3.97%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7008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FCF Yield </a:t>
                      </a:r>
                    </a:p>
                  </a:txBody>
                  <a:tcP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18.43%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-11.07%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3.89%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3.61%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513609"/>
                  </a:ext>
                </a:extLst>
              </a:tr>
            </a:tbl>
          </a:graphicData>
        </a:graphic>
      </p:graphicFrame>
      <p:sp>
        <p:nvSpPr>
          <p:cNvPr id="7" name="文本框 6">
            <a:extLst>
              <a:ext uri="{FF2B5EF4-FFF2-40B4-BE49-F238E27FC236}">
                <a16:creationId xmlns:a16="http://schemas.microsoft.com/office/drawing/2014/main" id="{4A5B1F10-8EC1-0702-8BF4-12E518900570}"/>
              </a:ext>
            </a:extLst>
          </p:cNvPr>
          <p:cNvSpPr txBox="1"/>
          <p:nvPr/>
        </p:nvSpPr>
        <p:spPr>
          <a:xfrm>
            <a:off x="8105671" y="3182547"/>
            <a:ext cx="32565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Factors for Best-performing Filter:</a:t>
            </a:r>
          </a:p>
          <a:p>
            <a:r>
              <a:rPr lang="en-US" sz="1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6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150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Final Size of Portfolio = </a:t>
            </a:r>
            <a:r>
              <a:rPr lang="en-US" sz="1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420681840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464DD6-4C6D-6797-54A7-641E249006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5275" y="-155606"/>
            <a:ext cx="5340180" cy="1256739"/>
          </a:xfrm>
        </p:spPr>
        <p:txBody>
          <a:bodyPr>
            <a:normAutofit/>
          </a:bodyPr>
          <a:lstStyle/>
          <a:p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Technology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ector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3462F6-FE19-77D5-D09F-545BB12D5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30BF4-7B44-4B4D-9799-7C2B90B3FD94}" type="slidenum">
              <a:rPr lang="en-US" smtClean="0"/>
              <a:t>58</a:t>
            </a:fld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9C0DC14-22AE-28FC-6105-63DA84AC0217}"/>
              </a:ext>
            </a:extLst>
          </p:cNvPr>
          <p:cNvSpPr txBox="1"/>
          <p:nvPr/>
        </p:nvSpPr>
        <p:spPr>
          <a:xfrm>
            <a:off x="789549" y="744757"/>
            <a:ext cx="634051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filtered best-performing stocks have </a:t>
            </a:r>
            <a:r>
              <a:rPr lang="en-US" sz="1600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Debt/EBITDA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between </a:t>
            </a:r>
            <a:r>
              <a:rPr lang="en-US" sz="1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0.0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1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2.5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compared to all 465 stocks with a range of </a:t>
            </a:r>
            <a:r>
              <a:rPr lang="en-US" sz="16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sz="16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4.82~8.02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(negative exist because of negative 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EBITDA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Most of the best-performing stocks have a </a:t>
            </a:r>
            <a:r>
              <a:rPr lang="en-US" sz="1600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Dividend Yield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between </a:t>
            </a:r>
            <a:r>
              <a:rPr lang="en-US" sz="1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0.8%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en-US" sz="1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32</a:t>
            </a:r>
            <a:r>
              <a:rPr lang="en-US" altLang="zh-CN" sz="1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0%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compared to all 465 stocks with a range of </a:t>
            </a:r>
            <a:r>
              <a:rPr lang="en-US" sz="16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0.0</a:t>
            </a:r>
            <a:r>
              <a:rPr lang="en-US" altLang="zh-CN" sz="16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%</a:t>
            </a:r>
            <a:r>
              <a:rPr lang="en-US" sz="16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~</a:t>
            </a:r>
            <a:r>
              <a:rPr lang="en-US" altLang="zh-CN" sz="16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14.26%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 but one stocks have </a:t>
            </a:r>
            <a:r>
              <a:rPr lang="en-US" sz="1600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EPS Yields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between </a:t>
            </a:r>
            <a:r>
              <a:rPr lang="en-US" altLang="zh-CN" sz="1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4%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1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210%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compared to all stocks in </a:t>
            </a:r>
            <a:r>
              <a:rPr lang="en-US" sz="16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-13</a:t>
            </a:r>
            <a:r>
              <a:rPr lang="en-US" altLang="zh-CN" sz="16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.47%</a:t>
            </a:r>
            <a:r>
              <a:rPr lang="en-US" sz="16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~17.41%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Most of the 19 stocks have </a:t>
            </a:r>
            <a:r>
              <a:rPr lang="en-US" sz="1600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FCF Yields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between </a:t>
            </a:r>
            <a:r>
              <a:rPr lang="en-US" sz="1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4%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sz="1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111%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all but stocks are below </a:t>
            </a:r>
            <a:r>
              <a:rPr lang="en-US" sz="1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357%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compared to all stocks in </a:t>
            </a:r>
            <a:r>
              <a:rPr lang="en-US" sz="16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-11.07%~18.43%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 descr="A graph with red dots&#10;&#10;Description automatically generated">
            <a:extLst>
              <a:ext uri="{FF2B5EF4-FFF2-40B4-BE49-F238E27FC236}">
                <a16:creationId xmlns:a16="http://schemas.microsoft.com/office/drawing/2014/main" id="{7194389B-C5A6-4349-B376-1548A77E75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2037" y="-22911"/>
            <a:ext cx="4904921" cy="3413825"/>
          </a:xfrm>
          <a:prstGeom prst="rect">
            <a:avLst/>
          </a:prstGeom>
        </p:spPr>
      </p:pic>
      <p:pic>
        <p:nvPicPr>
          <p:cNvPr id="10" name="Picture 9" descr="A chart with green dots&#10;&#10;Description automatically generated">
            <a:extLst>
              <a:ext uri="{FF2B5EF4-FFF2-40B4-BE49-F238E27FC236}">
                <a16:creationId xmlns:a16="http://schemas.microsoft.com/office/drawing/2014/main" id="{C54B44B6-8E22-22FD-B992-3B10BDF4AF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2037" y="3414156"/>
            <a:ext cx="4904921" cy="3436736"/>
          </a:xfrm>
          <a:prstGeom prst="rect">
            <a:avLst/>
          </a:prstGeom>
        </p:spPr>
      </p:pic>
      <p:sp>
        <p:nvSpPr>
          <p:cNvPr id="13" name="文本框 2">
            <a:extLst>
              <a:ext uri="{FF2B5EF4-FFF2-40B4-BE49-F238E27FC236}">
                <a16:creationId xmlns:a16="http://schemas.microsoft.com/office/drawing/2014/main" id="{BD8F9406-9F06-A65C-1972-E12FBF82D5C3}"/>
              </a:ext>
            </a:extLst>
          </p:cNvPr>
          <p:cNvSpPr txBox="1"/>
          <p:nvPr/>
        </p:nvSpPr>
        <p:spPr>
          <a:xfrm>
            <a:off x="88144" y="4957528"/>
            <a:ext cx="1225702" cy="1892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*KSPI has been removed from the </a:t>
            </a:r>
            <a:r>
              <a:rPr lang="en-US" altLang="zh-CN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ividend Yield, EPS Yield, and FCF and SONY has been removed from FCF since the numbers are extremely high</a:t>
            </a:r>
          </a:p>
          <a:p>
            <a:endParaRPr lang="en-US" dirty="0"/>
          </a:p>
        </p:txBody>
      </p:sp>
      <p:pic>
        <p:nvPicPr>
          <p:cNvPr id="5" name="图片 4" descr="图表, 散点图&#10;&#10;描述已自动生成">
            <a:extLst>
              <a:ext uri="{FF2B5EF4-FFF2-40B4-BE49-F238E27FC236}">
                <a16:creationId xmlns:a16="http://schemas.microsoft.com/office/drawing/2014/main" id="{FA6E4689-39AA-84DC-A57D-7C04808846F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7343" y="3396026"/>
            <a:ext cx="4904921" cy="3435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85697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95A48E-A1FB-F557-5215-DA9A886826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3545" y="460375"/>
            <a:ext cx="3244273" cy="1325563"/>
          </a:xfrm>
        </p:spPr>
        <p:txBody>
          <a:bodyPr>
            <a:normAutofit fontScale="90000"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Performance of Filtered Stocks in 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Technology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Sector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D7C783D-743F-D935-9EEE-5D0CD4DDCD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30BF4-7B44-4B4D-9799-7C2B90B3FD94}" type="slidenum">
              <a:rPr lang="en-US" smtClean="0"/>
              <a:t>59</a:t>
            </a:fld>
            <a:endParaRPr lang="en-US"/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5BF910C2-59FD-AC54-4539-AE69F04134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0888845"/>
              </p:ext>
            </p:extLst>
          </p:nvPr>
        </p:nvGraphicFramePr>
        <p:xfrm>
          <a:off x="838200" y="4867275"/>
          <a:ext cx="10134599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16055">
                  <a:extLst>
                    <a:ext uri="{9D8B030D-6E8A-4147-A177-3AD203B41FA5}">
                      <a16:colId xmlns:a16="http://schemas.microsoft.com/office/drawing/2014/main" val="1210202032"/>
                    </a:ext>
                  </a:extLst>
                </a:gridCol>
                <a:gridCol w="1764145">
                  <a:extLst>
                    <a:ext uri="{9D8B030D-6E8A-4147-A177-3AD203B41FA5}">
                      <a16:colId xmlns:a16="http://schemas.microsoft.com/office/drawing/2014/main" val="1923971586"/>
                    </a:ext>
                  </a:extLst>
                </a:gridCol>
                <a:gridCol w="1708727">
                  <a:extLst>
                    <a:ext uri="{9D8B030D-6E8A-4147-A177-3AD203B41FA5}">
                      <a16:colId xmlns:a16="http://schemas.microsoft.com/office/drawing/2014/main" val="1955842763"/>
                    </a:ext>
                  </a:extLst>
                </a:gridCol>
                <a:gridCol w="1745672">
                  <a:extLst>
                    <a:ext uri="{9D8B030D-6E8A-4147-A177-3AD203B41FA5}">
                      <a16:colId xmlns:a16="http://schemas.microsoft.com/office/drawing/2014/main" val="21441761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Total 19 Filtered Stocks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60 Days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120 Days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Year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356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No. Stocks with Positive Returns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52053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No. Stocks with Returns Higher than S&amp;P 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30597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Total Average Returns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4.42%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10.96%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17.13%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3418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Returns of S&amp;P 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2.65%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6.89%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23.62%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22911"/>
                  </a:ext>
                </a:extLst>
              </a:tr>
            </a:tbl>
          </a:graphicData>
        </a:graphic>
      </p:graphicFrame>
      <p:sp>
        <p:nvSpPr>
          <p:cNvPr id="9" name="文本框 8">
            <a:extLst>
              <a:ext uri="{FF2B5EF4-FFF2-40B4-BE49-F238E27FC236}">
                <a16:creationId xmlns:a16="http://schemas.microsoft.com/office/drawing/2014/main" id="{640111BF-6605-52AF-4BD6-6F77F1A4DF25}"/>
              </a:ext>
            </a:extLst>
          </p:cNvPr>
          <p:cNvSpPr txBox="1"/>
          <p:nvPr/>
        </p:nvSpPr>
        <p:spPr>
          <a:xfrm>
            <a:off x="773545" y="2243756"/>
            <a:ext cx="267392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Filtered Investment Portfolio performs worse than S&amp;P 500 factors in 1-year period, but better in shorter terms. </a:t>
            </a:r>
          </a:p>
        </p:txBody>
      </p:sp>
      <p:pic>
        <p:nvPicPr>
          <p:cNvPr id="6" name="Picture 5" descr="A graph with numbers and lines&#10;&#10;Description automatically generated with medium confidence">
            <a:extLst>
              <a:ext uri="{FF2B5EF4-FFF2-40B4-BE49-F238E27FC236}">
                <a16:creationId xmlns:a16="http://schemas.microsoft.com/office/drawing/2014/main" id="{3627EEA8-57FB-9856-0B75-E0832F530B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5507" y="23070"/>
            <a:ext cx="7772400" cy="4441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2685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8C6F5E-FF61-4F91-B8E8-96C84D5F6D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30BF4-7B44-4B4D-9799-7C2B90B3FD94}" type="slidenum">
              <a:rPr lang="en-US" smtClean="0"/>
              <a:t>6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9609D8-911E-4F84-81CD-E533202D3C7C}"/>
              </a:ext>
            </a:extLst>
          </p:cNvPr>
          <p:cNvSpPr txBox="1"/>
          <p:nvPr/>
        </p:nvSpPr>
        <p:spPr>
          <a:xfrm>
            <a:off x="280934" y="2935404"/>
            <a:ext cx="37714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Consumer Goods, Standard Deviation: </a:t>
            </a:r>
            <a:r>
              <a:rPr lang="en-CN" sz="1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0.02</a:t>
            </a:r>
            <a:r>
              <a:rPr lang="en-US" sz="1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2CA96C-2F3F-ED29-44AD-59EDFB9E1759}"/>
              </a:ext>
            </a:extLst>
          </p:cNvPr>
          <p:cNvSpPr txBox="1"/>
          <p:nvPr/>
        </p:nvSpPr>
        <p:spPr>
          <a:xfrm>
            <a:off x="4518510" y="2935404"/>
            <a:ext cx="331350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Financial</a:t>
            </a:r>
            <a:r>
              <a: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Services,</a:t>
            </a:r>
            <a:r>
              <a: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Standard Deviation: </a:t>
            </a:r>
            <a:r>
              <a:rPr lang="en-CN" sz="1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0.10</a:t>
            </a:r>
            <a:r>
              <a:rPr lang="en-US" sz="1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A4D84C-AD7C-9D18-D44F-77FBE1541F85}"/>
              </a:ext>
            </a:extLst>
          </p:cNvPr>
          <p:cNvSpPr txBox="1"/>
          <p:nvPr/>
        </p:nvSpPr>
        <p:spPr>
          <a:xfrm>
            <a:off x="8325502" y="2959827"/>
            <a:ext cx="36314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Healthcare, Standard Deviation: </a:t>
            </a:r>
            <a:r>
              <a:rPr lang="en-CN" sz="1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0.04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6295F6-CDD6-A4E2-94CF-176F55E82E0F}"/>
              </a:ext>
            </a:extLst>
          </p:cNvPr>
          <p:cNvSpPr txBox="1"/>
          <p:nvPr/>
        </p:nvSpPr>
        <p:spPr>
          <a:xfrm>
            <a:off x="435467" y="6494718"/>
            <a:ext cx="352566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Industrial</a:t>
            </a:r>
            <a:r>
              <a: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Goods,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Standard Deviation : </a:t>
            </a:r>
            <a:r>
              <a:rPr lang="en-CN" sz="1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0.18</a:t>
            </a:r>
            <a:r>
              <a:rPr lang="en-US" altLang="zh-CN" sz="1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43517F-8726-CE1A-7CB3-DDB0A98E46A1}"/>
              </a:ext>
            </a:extLst>
          </p:cNvPr>
          <p:cNvSpPr txBox="1"/>
          <p:nvPr/>
        </p:nvSpPr>
        <p:spPr>
          <a:xfrm>
            <a:off x="4131666" y="6494718"/>
            <a:ext cx="413786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Industrials,</a:t>
            </a:r>
            <a:r>
              <a: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Standard Deviation : </a:t>
            </a:r>
            <a:r>
              <a:rPr lang="en-CN" sz="1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0.103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3DA91D-8443-52CD-667B-496BC2E1E68D}"/>
              </a:ext>
            </a:extLst>
          </p:cNvPr>
          <p:cNvSpPr txBox="1"/>
          <p:nvPr/>
        </p:nvSpPr>
        <p:spPr>
          <a:xfrm>
            <a:off x="8445588" y="6437149"/>
            <a:ext cx="339130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Services, Standard Deviation: </a:t>
            </a:r>
            <a:r>
              <a:rPr lang="en-CN" sz="1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0.087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 descr="A graph of a line graph&#10;&#10;Description automatically generated with medium confidence">
            <a:extLst>
              <a:ext uri="{FF2B5EF4-FFF2-40B4-BE49-F238E27FC236}">
                <a16:creationId xmlns:a16="http://schemas.microsoft.com/office/drawing/2014/main" id="{859AE203-ADCC-2683-0C6D-44544665D7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08" y="175704"/>
            <a:ext cx="3929495" cy="2785876"/>
          </a:xfrm>
          <a:prstGeom prst="rect">
            <a:avLst/>
          </a:prstGeom>
        </p:spPr>
      </p:pic>
      <p:pic>
        <p:nvPicPr>
          <p:cNvPr id="15" name="Picture 14" descr="A graph of a line graph&#10;&#10;Description automatically generated with medium confidence">
            <a:extLst>
              <a:ext uri="{FF2B5EF4-FFF2-40B4-BE49-F238E27FC236}">
                <a16:creationId xmlns:a16="http://schemas.microsoft.com/office/drawing/2014/main" id="{C9B43169-AF66-F970-C5C4-A7FC283E3C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1666" y="171856"/>
            <a:ext cx="3929495" cy="2789723"/>
          </a:xfrm>
          <a:prstGeom prst="rect">
            <a:avLst/>
          </a:prstGeom>
        </p:spPr>
      </p:pic>
      <p:pic>
        <p:nvPicPr>
          <p:cNvPr id="18" name="Picture 17" descr="A graph of a line graph&#10;&#10;Description automatically generated with medium confidence">
            <a:extLst>
              <a:ext uri="{FF2B5EF4-FFF2-40B4-BE49-F238E27FC236}">
                <a16:creationId xmlns:a16="http://schemas.microsoft.com/office/drawing/2014/main" id="{D6323967-4231-60F2-055C-405491EBE3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07" y="3645598"/>
            <a:ext cx="3986839" cy="2830435"/>
          </a:xfrm>
          <a:prstGeom prst="rect">
            <a:avLst/>
          </a:prstGeom>
        </p:spPr>
      </p:pic>
      <p:pic>
        <p:nvPicPr>
          <p:cNvPr id="20" name="Picture 19" descr="A graph of a line graph&#10;&#10;Description automatically generated with medium confidence">
            <a:extLst>
              <a:ext uri="{FF2B5EF4-FFF2-40B4-BE49-F238E27FC236}">
                <a16:creationId xmlns:a16="http://schemas.microsoft.com/office/drawing/2014/main" id="{C1D8D342-E851-EF2A-BBC9-99AB6956AC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646" y="3652918"/>
            <a:ext cx="3986839" cy="2830434"/>
          </a:xfrm>
          <a:prstGeom prst="rect">
            <a:avLst/>
          </a:prstGeom>
        </p:spPr>
      </p:pic>
      <p:pic>
        <p:nvPicPr>
          <p:cNvPr id="22" name="Picture 21" descr="A graph of a line graph&#10;&#10;Description automatically generated with medium confidence">
            <a:extLst>
              <a:ext uri="{FF2B5EF4-FFF2-40B4-BE49-F238E27FC236}">
                <a16:creationId xmlns:a16="http://schemas.microsoft.com/office/drawing/2014/main" id="{BEF1FD5F-34B0-119B-24A9-14D2F590EB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5896" y="3652918"/>
            <a:ext cx="3992345" cy="2830434"/>
          </a:xfrm>
          <a:prstGeom prst="rect">
            <a:avLst/>
          </a:prstGeom>
        </p:spPr>
      </p:pic>
      <p:pic>
        <p:nvPicPr>
          <p:cNvPr id="24" name="Picture 23" descr="A graph of a graph showing the return of portfolio&#10;&#10;Description automatically generated">
            <a:extLst>
              <a:ext uri="{FF2B5EF4-FFF2-40B4-BE49-F238E27FC236}">
                <a16:creationId xmlns:a16="http://schemas.microsoft.com/office/drawing/2014/main" id="{76A55EBF-2A26-9263-5959-2AAFF13AE6B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7485" y="143852"/>
            <a:ext cx="3974420" cy="2817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74538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8DBD1A-29AF-F2B7-1CA3-0AD5CE05BD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30BF4-7B44-4B4D-9799-7C2B90B3FD94}" type="slidenum">
              <a:rPr lang="en-US" smtClean="0"/>
              <a:t>60</a:t>
            </a:fld>
            <a:endParaRPr lang="en-US"/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C8A1C989-5B42-AD27-436D-DE736EBB8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3545" y="460375"/>
            <a:ext cx="3244273" cy="1325563"/>
          </a:xfrm>
        </p:spPr>
        <p:txBody>
          <a:bodyPr>
            <a:normAutofit fontScale="90000"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Performance of Filtered Stocks in 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Technology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Sector</a:t>
            </a:r>
          </a:p>
        </p:txBody>
      </p:sp>
      <p:pic>
        <p:nvPicPr>
          <p:cNvPr id="9" name="Picture 8" descr="A graph of a chart&#10;&#10;Description automatically generated with medium confidence">
            <a:extLst>
              <a:ext uri="{FF2B5EF4-FFF2-40B4-BE49-F238E27FC236}">
                <a16:creationId xmlns:a16="http://schemas.microsoft.com/office/drawing/2014/main" id="{0B6F0D1F-8195-1D65-D757-5F54B73005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0" y="0"/>
            <a:ext cx="7772400" cy="6132828"/>
          </a:xfrm>
          <a:prstGeom prst="rect">
            <a:avLst/>
          </a:prstGeom>
        </p:spPr>
      </p:pic>
      <p:sp>
        <p:nvSpPr>
          <p:cNvPr id="10" name="文本框 10">
            <a:extLst>
              <a:ext uri="{FF2B5EF4-FFF2-40B4-BE49-F238E27FC236}">
                <a16:creationId xmlns:a16="http://schemas.microsoft.com/office/drawing/2014/main" id="{E790F572-AD8B-99F6-6B09-1C9F3632FF4C}"/>
              </a:ext>
            </a:extLst>
          </p:cNvPr>
          <p:cNvSpPr txBox="1"/>
          <p:nvPr/>
        </p:nvSpPr>
        <p:spPr>
          <a:xfrm>
            <a:off x="458976" y="2089760"/>
            <a:ext cx="338629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overall trend of Portfolio in Technology Sector was close to average in the first 2 months but was left far behind after then.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Standard deviation of the returns of the portfolio is </a:t>
            </a:r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0.065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3989297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28F15D-1872-395C-E2DB-563AEECC3B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125" y="136525"/>
            <a:ext cx="4481565" cy="1350631"/>
          </a:xfrm>
        </p:spPr>
        <p:txBody>
          <a:bodyPr>
            <a:normAutofit/>
          </a:bodyPr>
          <a:lstStyle/>
          <a:p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Utilities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ecto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endParaRPr lang="en-CN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27B12C-1C07-666B-1D0E-981D3D03AE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3674" y="1157340"/>
            <a:ext cx="7063992" cy="2697526"/>
          </a:xfrm>
        </p:spPr>
        <p:txBody>
          <a:bodyPr>
            <a:normAutofit/>
          </a:bodyPr>
          <a:lstStyle/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Among all </a:t>
            </a:r>
            <a:r>
              <a:rPr lang="en-US" sz="1800" b="1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97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stocks in utilities sector, </a:t>
            </a:r>
            <a:r>
              <a:rPr lang="en-US" altLang="zh-CN" sz="1800" b="1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84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which move forward to analysis process. Other stocks are dropped because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altLang="zh-CN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stock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lack EPS data; </a:t>
            </a: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stock lack price data in a long period; </a:t>
            </a: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stocks lack debt data; </a:t>
            </a: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stocks lack shares data; 6) </a:t>
            </a: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stock lack EBITDA data; 1 stock paid zero dividend.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After eliminating outliers in the stocks by </a:t>
            </a: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IQR method with sensitivity = 1.5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(This may drop out some best-performing stocks), the stocks in Financial Services sector have the following distribution: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6CF373-9047-9757-03B2-1D3BACC8AC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30BF4-7B44-4B4D-9799-7C2B90B3FD94}" type="slidenum">
              <a:rPr lang="en-US" smtClean="0"/>
              <a:t>61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63ECAF-86C0-3B9C-5CA0-9A80F5FB0A32}"/>
              </a:ext>
            </a:extLst>
          </p:cNvPr>
          <p:cNvSpPr txBox="1"/>
          <p:nvPr/>
        </p:nvSpPr>
        <p:spPr>
          <a:xfrm>
            <a:off x="7358743" y="607106"/>
            <a:ext cx="530678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5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800" dirty="0">
              <a:solidFill>
                <a:schemeClr val="accent5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AE657311-A860-4879-598C-EEEAA788E4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6739098"/>
              </p:ext>
            </p:extLst>
          </p:nvPr>
        </p:nvGraphicFramePr>
        <p:xfrm>
          <a:off x="844061" y="4088584"/>
          <a:ext cx="8391490" cy="184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8298">
                  <a:extLst>
                    <a:ext uri="{9D8B030D-6E8A-4147-A177-3AD203B41FA5}">
                      <a16:colId xmlns:a16="http://schemas.microsoft.com/office/drawing/2014/main" val="193524710"/>
                    </a:ext>
                  </a:extLst>
                </a:gridCol>
                <a:gridCol w="1678298">
                  <a:extLst>
                    <a:ext uri="{9D8B030D-6E8A-4147-A177-3AD203B41FA5}">
                      <a16:colId xmlns:a16="http://schemas.microsoft.com/office/drawing/2014/main" val="3326805715"/>
                    </a:ext>
                  </a:extLst>
                </a:gridCol>
                <a:gridCol w="1678298">
                  <a:extLst>
                    <a:ext uri="{9D8B030D-6E8A-4147-A177-3AD203B41FA5}">
                      <a16:colId xmlns:a16="http://schemas.microsoft.com/office/drawing/2014/main" val="2247847394"/>
                    </a:ext>
                  </a:extLst>
                </a:gridCol>
                <a:gridCol w="1678298">
                  <a:extLst>
                    <a:ext uri="{9D8B030D-6E8A-4147-A177-3AD203B41FA5}">
                      <a16:colId xmlns:a16="http://schemas.microsoft.com/office/drawing/2014/main" val="524813708"/>
                    </a:ext>
                  </a:extLst>
                </a:gridCol>
                <a:gridCol w="1678298">
                  <a:extLst>
                    <a:ext uri="{9D8B030D-6E8A-4147-A177-3AD203B41FA5}">
                      <a16:colId xmlns:a16="http://schemas.microsoft.com/office/drawing/2014/main" val="2896350244"/>
                    </a:ext>
                  </a:extLst>
                </a:gridCol>
              </a:tblGrid>
              <a:tr h="29668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Median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979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Debt/EBITDA</a:t>
                      </a:r>
                    </a:p>
                  </a:txBody>
                  <a:tcP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7.13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4.77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29763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Dividend Yield </a:t>
                      </a:r>
                    </a:p>
                  </a:txBody>
                  <a:tcP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8.62%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</a:t>
                      </a:r>
                      <a:r>
                        <a:rPr lang="en-US" altLang="zh-CN" dirty="0"/>
                        <a:t>5%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3.77%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3.76%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5385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EPS Yield </a:t>
                      </a:r>
                    </a:p>
                  </a:txBody>
                  <a:tcP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11.49%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5.89%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6.03%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7008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FCF Yield </a:t>
                      </a:r>
                    </a:p>
                  </a:txBody>
                  <a:tcP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10.54%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-17.91%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-2.27%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-3.07%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513609"/>
                  </a:ext>
                </a:extLst>
              </a:tr>
            </a:tbl>
          </a:graphicData>
        </a:graphic>
      </p:graphicFrame>
      <p:sp>
        <p:nvSpPr>
          <p:cNvPr id="7" name="文本框 6">
            <a:extLst>
              <a:ext uri="{FF2B5EF4-FFF2-40B4-BE49-F238E27FC236}">
                <a16:creationId xmlns:a16="http://schemas.microsoft.com/office/drawing/2014/main" id="{4A5B1F10-8EC1-0702-8BF4-12E518900570}"/>
              </a:ext>
            </a:extLst>
          </p:cNvPr>
          <p:cNvSpPr txBox="1"/>
          <p:nvPr/>
        </p:nvSpPr>
        <p:spPr>
          <a:xfrm>
            <a:off x="8105671" y="3182547"/>
            <a:ext cx="32565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Factors for Best-performing Filter:</a:t>
            </a:r>
          </a:p>
          <a:p>
            <a:r>
              <a:rPr lang="en-US" sz="1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50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6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50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Final Size of Portfolio = </a:t>
            </a:r>
            <a:r>
              <a:rPr lang="en-US" sz="1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746852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464DD6-4C6D-6797-54A7-641E249006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587" y="-311355"/>
            <a:ext cx="5340180" cy="1256739"/>
          </a:xfrm>
        </p:spPr>
        <p:txBody>
          <a:bodyPr>
            <a:normAutofit/>
          </a:bodyPr>
          <a:lstStyle/>
          <a:p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Utilities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ector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3462F6-FE19-77D5-D09F-545BB12D5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30BF4-7B44-4B4D-9799-7C2B90B3FD94}" type="slidenum">
              <a:rPr lang="en-US" smtClean="0"/>
              <a:t>62</a:t>
            </a:fld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9C0DC14-22AE-28FC-6105-63DA84AC0217}"/>
              </a:ext>
            </a:extLst>
          </p:cNvPr>
          <p:cNvSpPr txBox="1"/>
          <p:nvPr/>
        </p:nvSpPr>
        <p:spPr>
          <a:xfrm>
            <a:off x="575588" y="628233"/>
            <a:ext cx="601348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filtered best-performing stocks have </a:t>
            </a:r>
            <a:r>
              <a:rPr lang="en-US" sz="1600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Debt/EBITDA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between </a:t>
            </a:r>
            <a:r>
              <a:rPr lang="en-US" sz="1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0.0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1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3.5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compared to all 84 stocks with a range of </a:t>
            </a:r>
            <a:r>
              <a:rPr lang="en-US" sz="16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0.62~7.13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(negative exist because of negative 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EBITDA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Most of the best-performing stocks have a </a:t>
            </a:r>
            <a:r>
              <a:rPr lang="en-US" sz="1600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Dividend Yield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between </a:t>
            </a:r>
            <a:r>
              <a:rPr lang="en-US" sz="1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4%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en-US" sz="1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31%</a:t>
            </a:r>
            <a:r>
              <a:rPr lang="en-US" sz="1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compared to all 84 stocks with a range of </a:t>
            </a:r>
            <a:r>
              <a:rPr lang="en-US" sz="16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0.05%~8.62%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Most of the 9 stocks have </a:t>
            </a:r>
            <a:r>
              <a:rPr lang="en-US" sz="1600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EPS Yields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between </a:t>
            </a:r>
            <a:r>
              <a:rPr lang="en-US" sz="1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7%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1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38%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compared to all stocks in </a:t>
            </a:r>
            <a:r>
              <a:rPr lang="en-US" sz="16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0.60%~11.49%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Most of the 9 stocks have </a:t>
            </a:r>
            <a:r>
              <a:rPr lang="en-US" sz="1600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FCF Yields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between </a:t>
            </a:r>
            <a:r>
              <a:rPr lang="en-US" altLang="zh-CN" sz="1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8%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1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90</a:t>
            </a:r>
            <a:r>
              <a:rPr lang="en-US" altLang="zh-CN" sz="1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%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compared to all stocks in </a:t>
            </a:r>
            <a:r>
              <a:rPr lang="en-US" sz="16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-17.91%~10.54%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文本框 2">
            <a:extLst>
              <a:ext uri="{FF2B5EF4-FFF2-40B4-BE49-F238E27FC236}">
                <a16:creationId xmlns:a16="http://schemas.microsoft.com/office/drawing/2014/main" id="{559A981B-3102-D3BA-0DEB-F11D09689E47}"/>
              </a:ext>
            </a:extLst>
          </p:cNvPr>
          <p:cNvSpPr txBox="1"/>
          <p:nvPr/>
        </p:nvSpPr>
        <p:spPr>
          <a:xfrm>
            <a:off x="-22462" y="5072744"/>
            <a:ext cx="1225702" cy="1892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*ENIC and CEPU have been removed from the </a:t>
            </a:r>
            <a:r>
              <a:rPr lang="en-US" altLang="zh-CN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ividend Yield plot, EPS and FCF Yield plot since their numbers are extremely high</a:t>
            </a:r>
          </a:p>
          <a:p>
            <a:endParaRPr lang="en-US" dirty="0"/>
          </a:p>
        </p:txBody>
      </p:sp>
      <p:pic>
        <p:nvPicPr>
          <p:cNvPr id="5" name="Picture 4" descr="A graph with red dots&#10;&#10;Description automatically generated">
            <a:extLst>
              <a:ext uri="{FF2B5EF4-FFF2-40B4-BE49-F238E27FC236}">
                <a16:creationId xmlns:a16="http://schemas.microsoft.com/office/drawing/2014/main" id="{EDB90131-3B92-02D9-0D87-DE7A0BC992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3341" y="-12315"/>
            <a:ext cx="4804099" cy="3411891"/>
          </a:xfrm>
          <a:prstGeom prst="rect">
            <a:avLst/>
          </a:prstGeom>
        </p:spPr>
      </p:pic>
      <p:pic>
        <p:nvPicPr>
          <p:cNvPr id="9" name="Picture 8" descr="A graph with green dots&#10;&#10;Description automatically generated">
            <a:extLst>
              <a:ext uri="{FF2B5EF4-FFF2-40B4-BE49-F238E27FC236}">
                <a16:creationId xmlns:a16="http://schemas.microsoft.com/office/drawing/2014/main" id="{F65C7C28-DDD0-FF52-8984-8357AC51B7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8417" y="3429000"/>
            <a:ext cx="4873949" cy="3410457"/>
          </a:xfrm>
          <a:prstGeom prst="rect">
            <a:avLst/>
          </a:prstGeom>
        </p:spPr>
      </p:pic>
      <p:pic>
        <p:nvPicPr>
          <p:cNvPr id="6" name="Picture 5" descr="A graph with blue dots&#10;&#10;Description automatically generated">
            <a:extLst>
              <a:ext uri="{FF2B5EF4-FFF2-40B4-BE49-F238E27FC236}">
                <a16:creationId xmlns:a16="http://schemas.microsoft.com/office/drawing/2014/main" id="{A543E313-D1A6-E512-637C-E3F9C9D2AA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240" y="3377959"/>
            <a:ext cx="4873949" cy="3461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83966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95A48E-A1FB-F557-5215-DA9A886826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3545" y="460375"/>
            <a:ext cx="3244273" cy="1325563"/>
          </a:xfrm>
        </p:spPr>
        <p:txBody>
          <a:bodyPr>
            <a:normAutofit fontScale="90000"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Performance of Filtered Stocks in 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Utilities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Sector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D7C783D-743F-D935-9EEE-5D0CD4DDCD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30BF4-7B44-4B4D-9799-7C2B90B3FD94}" type="slidenum">
              <a:rPr lang="en-US" smtClean="0"/>
              <a:t>63</a:t>
            </a:fld>
            <a:endParaRPr lang="en-US"/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5BF910C2-59FD-AC54-4539-AE69F04134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0610798"/>
              </p:ext>
            </p:extLst>
          </p:nvPr>
        </p:nvGraphicFramePr>
        <p:xfrm>
          <a:off x="838200" y="4867275"/>
          <a:ext cx="10134599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16055">
                  <a:extLst>
                    <a:ext uri="{9D8B030D-6E8A-4147-A177-3AD203B41FA5}">
                      <a16:colId xmlns:a16="http://schemas.microsoft.com/office/drawing/2014/main" val="1210202032"/>
                    </a:ext>
                  </a:extLst>
                </a:gridCol>
                <a:gridCol w="1764145">
                  <a:extLst>
                    <a:ext uri="{9D8B030D-6E8A-4147-A177-3AD203B41FA5}">
                      <a16:colId xmlns:a16="http://schemas.microsoft.com/office/drawing/2014/main" val="1923971586"/>
                    </a:ext>
                  </a:extLst>
                </a:gridCol>
                <a:gridCol w="1708727">
                  <a:extLst>
                    <a:ext uri="{9D8B030D-6E8A-4147-A177-3AD203B41FA5}">
                      <a16:colId xmlns:a16="http://schemas.microsoft.com/office/drawing/2014/main" val="1955842763"/>
                    </a:ext>
                  </a:extLst>
                </a:gridCol>
                <a:gridCol w="1745672">
                  <a:extLst>
                    <a:ext uri="{9D8B030D-6E8A-4147-A177-3AD203B41FA5}">
                      <a16:colId xmlns:a16="http://schemas.microsoft.com/office/drawing/2014/main" val="21441761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Total 9 Filtered Stocks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60 Days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120 Days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Year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356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No. Stocks with Positive Returns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52053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No. Stocks with Returns Higher than S&amp;P 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30597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Total Average Returns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-1.33%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10.26%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14.52%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3418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Returns of S&amp;P 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2.65%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6.89%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23.62%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22911"/>
                  </a:ext>
                </a:extLst>
              </a:tr>
            </a:tbl>
          </a:graphicData>
        </a:graphic>
      </p:graphicFrame>
      <p:sp>
        <p:nvSpPr>
          <p:cNvPr id="9" name="文本框 8">
            <a:extLst>
              <a:ext uri="{FF2B5EF4-FFF2-40B4-BE49-F238E27FC236}">
                <a16:creationId xmlns:a16="http://schemas.microsoft.com/office/drawing/2014/main" id="{640111BF-6605-52AF-4BD6-6F77F1A4DF25}"/>
              </a:ext>
            </a:extLst>
          </p:cNvPr>
          <p:cNvSpPr txBox="1"/>
          <p:nvPr/>
        </p:nvSpPr>
        <p:spPr>
          <a:xfrm>
            <a:off x="689324" y="1990725"/>
            <a:ext cx="267392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Filtered Investment Portfolio performs worse than S&amp;P 500 factors in 60-day and 1-year period, especially in  60-day when the returns fail to get positive.</a:t>
            </a:r>
          </a:p>
        </p:txBody>
      </p:sp>
      <p:pic>
        <p:nvPicPr>
          <p:cNvPr id="6" name="Picture 5" descr="A screenshot of a graph&#10;&#10;Description automatically generated">
            <a:extLst>
              <a:ext uri="{FF2B5EF4-FFF2-40B4-BE49-F238E27FC236}">
                <a16:creationId xmlns:a16="http://schemas.microsoft.com/office/drawing/2014/main" id="{8BD43E5E-2C5C-B9D5-601A-5E8DC25FAB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2286" y="0"/>
            <a:ext cx="8063592" cy="4607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13666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A7EB66-3C42-3E39-1557-707E9ED094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30BF4-7B44-4B4D-9799-7C2B90B3FD94}" type="slidenum">
              <a:rPr lang="en-US" smtClean="0"/>
              <a:t>64</a:t>
            </a:fld>
            <a:endParaRPr lang="en-US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AA958345-B789-F758-7DD3-1E81CB0153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3545" y="460375"/>
            <a:ext cx="3244273" cy="1325563"/>
          </a:xfrm>
        </p:spPr>
        <p:txBody>
          <a:bodyPr>
            <a:normAutofit fontScale="90000"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Performance of Filtered Stocks in 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Utilities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Sector</a:t>
            </a:r>
          </a:p>
        </p:txBody>
      </p:sp>
      <p:sp>
        <p:nvSpPr>
          <p:cNvPr id="6" name="文本框 10">
            <a:extLst>
              <a:ext uri="{FF2B5EF4-FFF2-40B4-BE49-F238E27FC236}">
                <a16:creationId xmlns:a16="http://schemas.microsoft.com/office/drawing/2014/main" id="{92FEBF1B-238E-9708-77D0-CBC8092C5548}"/>
              </a:ext>
            </a:extLst>
          </p:cNvPr>
          <p:cNvSpPr txBox="1"/>
          <p:nvPr/>
        </p:nvSpPr>
        <p:spPr>
          <a:xfrm>
            <a:off x="503379" y="1785938"/>
            <a:ext cx="338629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stocks in Utilities Sector performed close to S&amp;P 500 Factors, except in first few months when the returns was significantly lower than average. But at the end of the period, the returns are close to average.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Standard deviation of the returns of the portfolio is </a:t>
            </a:r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0.077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8" name="Picture 7" descr="A graph with blue and orange lines&#10;&#10;Description automatically generated">
            <a:extLst>
              <a:ext uri="{FF2B5EF4-FFF2-40B4-BE49-F238E27FC236}">
                <a16:creationId xmlns:a16="http://schemas.microsoft.com/office/drawing/2014/main" id="{B8F5A171-AAFD-CB64-0316-B8DB50C7EC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7984" y="0"/>
            <a:ext cx="7772400" cy="6224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4862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E19DE6-4D3F-A486-3AE1-877373E47C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30BF4-7B44-4B4D-9799-7C2B90B3FD94}" type="slidenum">
              <a:rPr lang="en-US" smtClean="0"/>
              <a:t>7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A3A48F-0F8C-611A-39C3-5656159576C3}"/>
              </a:ext>
            </a:extLst>
          </p:cNvPr>
          <p:cNvSpPr txBox="1"/>
          <p:nvPr/>
        </p:nvSpPr>
        <p:spPr>
          <a:xfrm>
            <a:off x="971246" y="3279641"/>
            <a:ext cx="37714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Technology, Standard Deviation: </a:t>
            </a:r>
            <a:r>
              <a:rPr lang="en-CN" sz="1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0.065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5F59CF-2EAD-99C9-E37F-744CA5B8E0AE}"/>
              </a:ext>
            </a:extLst>
          </p:cNvPr>
          <p:cNvSpPr txBox="1"/>
          <p:nvPr/>
        </p:nvSpPr>
        <p:spPr>
          <a:xfrm>
            <a:off x="6953846" y="3303473"/>
            <a:ext cx="331350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Utilities,</a:t>
            </a:r>
            <a:r>
              <a: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Standard Deviation: </a:t>
            </a:r>
            <a:r>
              <a:rPr lang="en-CN" sz="1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0.077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A9AF315-6D85-7FA4-ABC8-FE15289C44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704" y="165476"/>
            <a:ext cx="4465892" cy="3135885"/>
          </a:xfrm>
          <a:prstGeom prst="rect">
            <a:avLst/>
          </a:prstGeom>
        </p:spPr>
      </p:pic>
      <p:pic>
        <p:nvPicPr>
          <p:cNvPr id="10" name="Picture 9" descr="A graph of a line graph&#10;&#10;Description automatically generated with medium confidence">
            <a:extLst>
              <a:ext uri="{FF2B5EF4-FFF2-40B4-BE49-F238E27FC236}">
                <a16:creationId xmlns:a16="http://schemas.microsoft.com/office/drawing/2014/main" id="{A9929C25-6008-31A2-0291-DADDCA46B1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6743" y="165478"/>
            <a:ext cx="4423182" cy="3135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6048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4C2DEE-52DD-0DB3-9514-C383CB7C18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0061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Definition of Best Performing Stocks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4C3957C-DE20-87A2-6DC2-FC6AD6EB6B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7302"/>
            <a:ext cx="10515600" cy="5054320"/>
          </a:xfrm>
        </p:spPr>
        <p:txBody>
          <a:bodyPr>
            <a:norm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this process, we analyze the performance of stocks basing on 4 metrics: </a:t>
            </a:r>
          </a:p>
          <a:p>
            <a:pPr lvl="1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Debt/ EBITDA</a:t>
            </a:r>
          </a:p>
          <a:p>
            <a:pPr lvl="1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Dividend Yield</a:t>
            </a:r>
          </a:p>
          <a:p>
            <a:pPr lvl="1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EPS Yield</a:t>
            </a:r>
          </a:p>
          <a:p>
            <a:pPr lvl="1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FCF Yield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good-performing stock should have low 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Debt/ EBITDA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high in other 3 metrics 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First, Stocks with negative 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EBITDA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are dropped to simplify calculation. 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Then, stocks are sorted into four list based on the above metrics. 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Top </a:t>
            </a:r>
            <a:r>
              <a:rPr lang="en-US" sz="1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stocks in each list are picked and combined to get a preliminary set.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Then each stock in the preliminary set goes through a check where if it is among the bottom </a:t>
            </a:r>
            <a:r>
              <a:rPr lang="en-US" sz="16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stocks on any of the four lists, it should be removed from the set.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stocks remained in the set after being checked is defined as the best performing stocks.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each sector, based on the number of the stocks in the sector and the metrics’ distribution, </a:t>
            </a:r>
            <a:r>
              <a:rPr lang="en-US" sz="1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16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are chosen to be different pairs of numbers, to get a final investing portfolio with a size between 5 to 20.</a:t>
            </a:r>
          </a:p>
          <a:p>
            <a:pPr lvl="1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example, in the </a:t>
            </a:r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Healthcare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sector, </a:t>
            </a:r>
            <a:r>
              <a:rPr lang="en-US" sz="1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selected to be </a:t>
            </a:r>
            <a:r>
              <a:rPr lang="en-US" sz="1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30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12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selected to be </a:t>
            </a:r>
            <a:r>
              <a:rPr lang="en-US" sz="12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75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while in the </a:t>
            </a:r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Energy Sector </a:t>
            </a:r>
            <a:r>
              <a:rPr lang="en-US" sz="1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</a:t>
            </a:r>
            <a:r>
              <a:rPr lang="en-US" sz="1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50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12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</a:t>
            </a:r>
            <a:r>
              <a:rPr lang="en-US" sz="12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100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49FC3CB-5CBD-6CD2-07F6-32FF85148E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30BF4-7B44-4B4D-9799-7C2B90B3FD9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6319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28F15D-1872-395C-E2DB-563AEECC3B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125" y="136525"/>
            <a:ext cx="4481565" cy="1350631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Basic Materials S</a:t>
            </a:r>
            <a:r>
              <a:rPr lang="en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ecto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endParaRPr lang="en-CN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27B12C-1C07-666B-1D0E-981D3D03AE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3674" y="1157340"/>
            <a:ext cx="7063992" cy="2697526"/>
          </a:xfrm>
        </p:spPr>
        <p:txBody>
          <a:bodyPr>
            <a:normAutofit/>
          </a:bodyPr>
          <a:lstStyle/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Among all </a:t>
            </a:r>
            <a:r>
              <a:rPr lang="en-US" sz="1800" b="1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353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stocks in Basic materials sector, </a:t>
            </a:r>
            <a:r>
              <a:rPr lang="en-US" sz="1800" b="1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225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which move forward to analysis process. Other stocks are dropped because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 </a:t>
            </a:r>
            <a:r>
              <a:rPr lang="en-US" altLang="zh-CN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stocks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lack EPS data; </a:t>
            </a: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35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stocks lack debt data; </a:t>
            </a: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stocks lack shares data; </a:t>
            </a: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stocks lack EBITDA data; </a:t>
            </a: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75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stocks paid zero dividend; </a:t>
            </a: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stock lacks FCF data.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After eliminating outliers in the stocks by </a:t>
            </a: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IQR method with sensitivity = 1.5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(This may drop out some best-performing stocks), the stocks in Financial Services sector have the following distribution: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6CF373-9047-9757-03B2-1D3BACC8AC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30BF4-7B44-4B4D-9799-7C2B90B3FD94}" type="slidenum">
              <a:rPr lang="en-US" smtClean="0"/>
              <a:t>9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63ECAF-86C0-3B9C-5CA0-9A80F5FB0A32}"/>
              </a:ext>
            </a:extLst>
          </p:cNvPr>
          <p:cNvSpPr txBox="1"/>
          <p:nvPr/>
        </p:nvSpPr>
        <p:spPr>
          <a:xfrm>
            <a:off x="7358743" y="607106"/>
            <a:ext cx="530678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5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800" dirty="0">
              <a:solidFill>
                <a:schemeClr val="accent5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AE657311-A860-4879-598C-EEEAA788E4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3231505"/>
              </p:ext>
            </p:extLst>
          </p:nvPr>
        </p:nvGraphicFramePr>
        <p:xfrm>
          <a:off x="844061" y="4088584"/>
          <a:ext cx="8391490" cy="184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8298">
                  <a:extLst>
                    <a:ext uri="{9D8B030D-6E8A-4147-A177-3AD203B41FA5}">
                      <a16:colId xmlns:a16="http://schemas.microsoft.com/office/drawing/2014/main" val="193524710"/>
                    </a:ext>
                  </a:extLst>
                </a:gridCol>
                <a:gridCol w="1678298">
                  <a:extLst>
                    <a:ext uri="{9D8B030D-6E8A-4147-A177-3AD203B41FA5}">
                      <a16:colId xmlns:a16="http://schemas.microsoft.com/office/drawing/2014/main" val="3326805715"/>
                    </a:ext>
                  </a:extLst>
                </a:gridCol>
                <a:gridCol w="1678298">
                  <a:extLst>
                    <a:ext uri="{9D8B030D-6E8A-4147-A177-3AD203B41FA5}">
                      <a16:colId xmlns:a16="http://schemas.microsoft.com/office/drawing/2014/main" val="2247847394"/>
                    </a:ext>
                  </a:extLst>
                </a:gridCol>
                <a:gridCol w="1678298">
                  <a:extLst>
                    <a:ext uri="{9D8B030D-6E8A-4147-A177-3AD203B41FA5}">
                      <a16:colId xmlns:a16="http://schemas.microsoft.com/office/drawing/2014/main" val="524813708"/>
                    </a:ext>
                  </a:extLst>
                </a:gridCol>
                <a:gridCol w="1678298">
                  <a:extLst>
                    <a:ext uri="{9D8B030D-6E8A-4147-A177-3AD203B41FA5}">
                      <a16:colId xmlns:a16="http://schemas.microsoft.com/office/drawing/2014/main" val="2896350244"/>
                    </a:ext>
                  </a:extLst>
                </a:gridCol>
              </a:tblGrid>
              <a:tr h="29668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Median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979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Debt/EBITDA</a:t>
                      </a:r>
                    </a:p>
                  </a:txBody>
                  <a:tcP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6.44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-3.24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1.71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1.45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29763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Dividend Yield </a:t>
                      </a:r>
                    </a:p>
                  </a:txBody>
                  <a:tcP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7.35%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</a:t>
                      </a:r>
                      <a:r>
                        <a:rPr lang="en-US" altLang="zh-CN" dirty="0"/>
                        <a:t>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2.03%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1.64%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5385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EPS Yield </a:t>
                      </a:r>
                    </a:p>
                  </a:txBody>
                  <a:tcP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16.41%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  <a:r>
                        <a:rPr lang="en-US" altLang="zh-CN" dirty="0"/>
                        <a:t>7.15%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5.22%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4.95%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7008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FCF Yield </a:t>
                      </a:r>
                    </a:p>
                  </a:txBody>
                  <a:tcP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22.98%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  <a:r>
                        <a:rPr lang="en-US" altLang="zh-CN" dirty="0"/>
                        <a:t>14.98%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4.14%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4.34%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513609"/>
                  </a:ext>
                </a:extLst>
              </a:tr>
            </a:tbl>
          </a:graphicData>
        </a:graphic>
      </p:graphicFrame>
      <p:sp>
        <p:nvSpPr>
          <p:cNvPr id="7" name="文本框 6">
            <a:extLst>
              <a:ext uri="{FF2B5EF4-FFF2-40B4-BE49-F238E27FC236}">
                <a16:creationId xmlns:a16="http://schemas.microsoft.com/office/drawing/2014/main" id="{4A5B1F10-8EC1-0702-8BF4-12E518900570}"/>
              </a:ext>
            </a:extLst>
          </p:cNvPr>
          <p:cNvSpPr txBox="1"/>
          <p:nvPr/>
        </p:nvSpPr>
        <p:spPr>
          <a:xfrm>
            <a:off x="8105671" y="3182547"/>
            <a:ext cx="32565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Factors for Best-performing Filter:</a:t>
            </a:r>
          </a:p>
          <a:p>
            <a:r>
              <a:rPr lang="en-US" sz="1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75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6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120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Final Size of Portfolio = </a:t>
            </a:r>
            <a:r>
              <a:rPr lang="en-US" sz="1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18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39212069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8192</TotalTime>
  <Words>7103</Words>
  <Application>Microsoft Office PowerPoint</Application>
  <PresentationFormat>宽屏</PresentationFormat>
  <Paragraphs>1224</Paragraphs>
  <Slides>64</Slides>
  <Notes>21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64</vt:i4>
      </vt:variant>
    </vt:vector>
  </HeadingPairs>
  <TitlesOfParts>
    <vt:vector size="70" baseType="lpstr">
      <vt:lpstr>Aptos</vt:lpstr>
      <vt:lpstr>Aptos Display</vt:lpstr>
      <vt:lpstr>Aptos Narrow</vt:lpstr>
      <vt:lpstr>Arial</vt:lpstr>
      <vt:lpstr>Times New Roman</vt:lpstr>
      <vt:lpstr>Office 主题​​</vt:lpstr>
      <vt:lpstr>PowerPoint 演示文稿</vt:lpstr>
      <vt:lpstr>Summary of Sectors Under Study</vt:lpstr>
      <vt:lpstr>Summary of Portfolios’ Returns</vt:lpstr>
      <vt:lpstr>Returns of All Stocks in Portfolios From All Sectors</vt:lpstr>
      <vt:lpstr>Returns of portfolio VS returns of S&amp;P 500</vt:lpstr>
      <vt:lpstr>PowerPoint 演示文稿</vt:lpstr>
      <vt:lpstr>PowerPoint 演示文稿</vt:lpstr>
      <vt:lpstr>Definition of Best Performing Stocks</vt:lpstr>
      <vt:lpstr>Basic Materials Sector</vt:lpstr>
      <vt:lpstr>Basic Materials Sector </vt:lpstr>
      <vt:lpstr>Performance of Filtered Stocks in Basic Materials Sector</vt:lpstr>
      <vt:lpstr>PowerPoint 演示文稿</vt:lpstr>
      <vt:lpstr>Communication Services Sector</vt:lpstr>
      <vt:lpstr>Communication Services Sector </vt:lpstr>
      <vt:lpstr>Performance of Filtered Stocks in Communication Services Sector</vt:lpstr>
      <vt:lpstr>PowerPoint 演示文稿</vt:lpstr>
      <vt:lpstr>Conglomerates Sector</vt:lpstr>
      <vt:lpstr>Conglomerates Sector </vt:lpstr>
      <vt:lpstr>Performance of Filtered Stocks in Conglomerates Sector</vt:lpstr>
      <vt:lpstr>Performance of Filtered Stocks in Conglomerates Sector</vt:lpstr>
      <vt:lpstr>Consumer Cyclical Sector</vt:lpstr>
      <vt:lpstr>Consumer Cyclical Sector </vt:lpstr>
      <vt:lpstr>Performance of Filtered Stocks in Consumer Cyclical Sector</vt:lpstr>
      <vt:lpstr>Performance of Filtered Stocks in Consumer Cyclical Sector</vt:lpstr>
      <vt:lpstr>Consumer Defensive Sector</vt:lpstr>
      <vt:lpstr>Consumer Defensive Sector </vt:lpstr>
      <vt:lpstr>Performance of Filtered Stocks in Consumer Defensive Sector</vt:lpstr>
      <vt:lpstr>Performance of Filtered Stocks in Consumer Defensive Sector</vt:lpstr>
      <vt:lpstr>Consumer Goods Sector</vt:lpstr>
      <vt:lpstr>Consumer Goods Sector </vt:lpstr>
      <vt:lpstr>Performance of Filtered Stocks in Consumer Goods Sector</vt:lpstr>
      <vt:lpstr>Performance of Filtered Stocks in Consumer Goods Sector</vt:lpstr>
      <vt:lpstr>PowerPoint 演示文稿</vt:lpstr>
      <vt:lpstr>PowerPoint 演示文稿</vt:lpstr>
      <vt:lpstr>PowerPoint 演示文稿</vt:lpstr>
      <vt:lpstr>PowerPoint 演示文稿</vt:lpstr>
      <vt:lpstr>Financial Services Sector</vt:lpstr>
      <vt:lpstr>Financial Services Sector </vt:lpstr>
      <vt:lpstr>Performance of Filtered Stocks in Financial Service Sector</vt:lpstr>
      <vt:lpstr>Performance of Filtered Stocks in Financial Service Sector</vt:lpstr>
      <vt:lpstr>Healthcare Sector</vt:lpstr>
      <vt:lpstr>Healthcare Sector </vt:lpstr>
      <vt:lpstr>Performance of Filtered Stocks in Healthcare Sector</vt:lpstr>
      <vt:lpstr>Performance of Filtered Stocks in Healthcare Sector</vt:lpstr>
      <vt:lpstr>Industrial Goods Sector</vt:lpstr>
      <vt:lpstr>Industrial Goods Sector </vt:lpstr>
      <vt:lpstr>Performance of Filtered Stocks in Industrial Goods Sector</vt:lpstr>
      <vt:lpstr>Performance of Filtered Stocks in Industrial Goods Sector</vt:lpstr>
      <vt:lpstr>Industrials Sector</vt:lpstr>
      <vt:lpstr>Industrials Sector </vt:lpstr>
      <vt:lpstr>Performance of Filtered Stocks in Industrials Sector</vt:lpstr>
      <vt:lpstr>Performance of Filtered Stocks in Industrials Sector</vt:lpstr>
      <vt:lpstr>Services Sector</vt:lpstr>
      <vt:lpstr>Services Sector </vt:lpstr>
      <vt:lpstr>Performance of Filtered Stocks in Services Sector</vt:lpstr>
      <vt:lpstr>Performance of Filtered Stocks in Services Sector</vt:lpstr>
      <vt:lpstr>Technology Sector</vt:lpstr>
      <vt:lpstr>Technology Sector </vt:lpstr>
      <vt:lpstr>Performance of Filtered Stocks in Technology Sector</vt:lpstr>
      <vt:lpstr>Performance of Filtered Stocks in Technology Sector</vt:lpstr>
      <vt:lpstr>Utilities Sector</vt:lpstr>
      <vt:lpstr>Utilities Sector </vt:lpstr>
      <vt:lpstr>Performance of Filtered Stocks in Utilities Sector</vt:lpstr>
      <vt:lpstr>Performance of Filtered Stocks in Utilities Sector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Stocks Analysis</dc:title>
  <dc:creator>Altman Ma</dc:creator>
  <cp:lastModifiedBy>Altman Ma</cp:lastModifiedBy>
  <cp:revision>131</cp:revision>
  <dcterms:created xsi:type="dcterms:W3CDTF">2024-06-14T07:35:29Z</dcterms:created>
  <dcterms:modified xsi:type="dcterms:W3CDTF">2024-06-28T16:24:58Z</dcterms:modified>
</cp:coreProperties>
</file>